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3" r:id="rId2"/>
    <p:sldId id="260" r:id="rId3"/>
    <p:sldId id="264" r:id="rId4"/>
    <p:sldId id="265" r:id="rId5"/>
    <p:sldId id="270" r:id="rId6"/>
    <p:sldId id="266" r:id="rId7"/>
    <p:sldId id="267" r:id="rId8"/>
    <p:sldId id="257" r:id="rId9"/>
    <p:sldId id="258" r:id="rId10"/>
    <p:sldId id="275" r:id="rId11"/>
    <p:sldId id="268" r:id="rId12"/>
    <p:sldId id="269" r:id="rId13"/>
    <p:sldId id="271"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175905-4551-4DAE-B120-A9DB3AA9419A}" v="338" dt="2024-03-22T01:02:33.692"/>
    <p1510:client id="{C05A2369-2994-4DE9-B332-CEAE6CF849D1}" v="130" dt="2024-03-22T14:15:26.081"/>
    <p1510:client id="{DC80F96E-239C-4774-BE3D-C9582449AD9F}" v="113" dt="2024-03-22T02:05:51.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3E9F9-56A1-4362-8063-84CA4C7E0DCD}" type="datetimeFigureOut">
              <a:rPr lang="en-GB" smtClean="0"/>
              <a:t>22/03/2024</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27508-54F2-455E-AD12-D51F504B6001}" type="slidenum">
              <a:rPr lang="en-GB" smtClean="0"/>
              <a:t>‹#›</a:t>
            </a:fld>
            <a:endParaRPr lang="en-GB"/>
          </a:p>
        </p:txBody>
      </p:sp>
    </p:spTree>
    <p:extLst>
      <p:ext uri="{BB962C8B-B14F-4D97-AF65-F5344CB8AC3E}">
        <p14:creationId xmlns:p14="http://schemas.microsoft.com/office/powerpoint/2010/main" val="403868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paper most related to visualization, because this paper aim to use the network to learn the layout and </a:t>
            </a:r>
            <a:r>
              <a:rPr lang="en-US" altLang="zh-CN" err="1"/>
              <a:t>ui</a:t>
            </a:r>
            <a:r>
              <a:rPr lang="en-US" altLang="zh-CN"/>
              <a:t>, which are kinds of virtualization.</a:t>
            </a:r>
            <a:endParaRPr kumimoji="1" lang="zh-CN" altLang="en-US"/>
          </a:p>
        </p:txBody>
      </p:sp>
      <p:sp>
        <p:nvSpPr>
          <p:cNvPr id="4" name="灯片编号占位符 3"/>
          <p:cNvSpPr>
            <a:spLocks noGrp="1"/>
          </p:cNvSpPr>
          <p:nvPr>
            <p:ph type="sldNum" sz="quarter" idx="5"/>
          </p:nvPr>
        </p:nvSpPr>
        <p:spPr/>
        <p:txBody>
          <a:bodyPr/>
          <a:lstStyle/>
          <a:p>
            <a:fld id="{EC6F0C1E-979F-8A45-9CF0-13A53E2AF887}" type="slidenum">
              <a:rPr lang="en-CN" smtClean="0"/>
              <a:t>1</a:t>
            </a:fld>
            <a:endParaRPr lang="en-CN"/>
          </a:p>
        </p:txBody>
      </p:sp>
    </p:spTree>
    <p:extLst>
      <p:ext uri="{BB962C8B-B14F-4D97-AF65-F5344CB8AC3E}">
        <p14:creationId xmlns:p14="http://schemas.microsoft.com/office/powerpoint/2010/main" val="52019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a:t>
            </a:r>
            <a:r>
              <a:rPr lang="en-US" altLang="zh-CN"/>
              <a:t>Adobe After Effects</a:t>
            </a:r>
            <a:r>
              <a:rPr lang="zh-CN" altLang="en-US"/>
              <a:t>中制作粒子效果的难点可能包括以下几个方面：</a:t>
            </a:r>
          </a:p>
          <a:p>
            <a:endParaRPr lang="zh-CN" altLang="en-US"/>
          </a:p>
          <a:p>
            <a:r>
              <a:rPr lang="en-US" altLang="zh-CN"/>
              <a:t>1. **</a:t>
            </a:r>
            <a:r>
              <a:rPr lang="zh-CN" altLang="en-US"/>
              <a:t>复杂性和控制性：** 粒子效果通常涉及大量的粒子，每个粒子都有其自身的属性和行为。在创建和调整粒子系统时，需要理解和掌握各种参数，如粒子速度、大小、生命周期、发射器形状等，以及粒子之间的相互作用。这需要较高的技术水平和耐心来实现所需的效果，并确保粒子系统的行为符合设计目标。</a:t>
            </a:r>
          </a:p>
          <a:p>
            <a:endParaRPr lang="zh-CN" altLang="en-US"/>
          </a:p>
          <a:p>
            <a:r>
              <a:rPr lang="en-US" altLang="zh-CN"/>
              <a:t>2. **</a:t>
            </a:r>
            <a:r>
              <a:rPr lang="zh-CN" altLang="en-US"/>
              <a:t>性能和渲染时间：** 大规模的粒子系统可能会对计算机的性能产生较大的负担，并导致渲染时间延长。因此，在设计和调整粒子效果时，需要权衡效果质量和性能要求，以确保动画的流畅性和渲染效率。</a:t>
            </a:r>
          </a:p>
          <a:p>
            <a:endParaRPr lang="zh-CN" altLang="en-US"/>
          </a:p>
          <a:p>
            <a:r>
              <a:rPr lang="en-US" altLang="zh-CN"/>
              <a:t>3. **</a:t>
            </a:r>
            <a:r>
              <a:rPr lang="zh-CN" altLang="en-US"/>
              <a:t>粒子行为的自然性和逼真度：** 为了使粒子效果看起来自然和逼真，需要深入理解粒子系统的物理特性和行为规律，如重力、摩擦、空气阻力等。同时，还需要考虑如何模拟特定的环境条件和场景效果，如火焰、烟雾、水花等，以使粒子效果更加逼真。</a:t>
            </a:r>
          </a:p>
          <a:p>
            <a:endParaRPr lang="zh-CN" altLang="en-US"/>
          </a:p>
          <a:p>
            <a:r>
              <a:rPr lang="en-US" altLang="zh-CN"/>
              <a:t>4. **</a:t>
            </a:r>
            <a:r>
              <a:rPr lang="zh-CN" altLang="en-US"/>
              <a:t>粒子与场景的交互：** 在动画制作中，粒子通常需要与其他元素或场景进行交互，如与文字、图形、背景等进行融合或碰撞。这需要对粒子系统的位置、运动路径和动态效果进行精确控制，以确保粒子与场景的交互效果符合设计要求。</a:t>
            </a:r>
          </a:p>
          <a:p>
            <a:endParaRPr lang="zh-CN" altLang="en-US"/>
          </a:p>
          <a:p>
            <a:r>
              <a:rPr lang="zh-CN" altLang="en-US"/>
              <a:t>克服这些难点需要经验丰富的动画师和设计师，他们熟悉粒子效果的原理和技术，并具有解决问题和创造高质量动画的能力。</a:t>
            </a:r>
            <a:endParaRPr lang="en-GB"/>
          </a:p>
        </p:txBody>
      </p:sp>
      <p:sp>
        <p:nvSpPr>
          <p:cNvPr id="4" name="灯片编号占位符 3"/>
          <p:cNvSpPr>
            <a:spLocks noGrp="1"/>
          </p:cNvSpPr>
          <p:nvPr>
            <p:ph type="sldNum" sz="quarter" idx="5"/>
          </p:nvPr>
        </p:nvSpPr>
        <p:spPr/>
        <p:txBody>
          <a:bodyPr/>
          <a:lstStyle/>
          <a:p>
            <a:fld id="{1DD27508-54F2-455E-AD12-D51F504B6001}" type="slidenum">
              <a:rPr lang="en-GB" smtClean="0"/>
              <a:t>12</a:t>
            </a:fld>
            <a:endParaRPr lang="en-GB"/>
          </a:p>
        </p:txBody>
      </p:sp>
    </p:spTree>
    <p:extLst>
      <p:ext uri="{BB962C8B-B14F-4D97-AF65-F5344CB8AC3E}">
        <p14:creationId xmlns:p14="http://schemas.microsoft.com/office/powerpoint/2010/main" val="395629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是的，使用</a:t>
            </a:r>
            <a:r>
              <a:rPr lang="en-US" altLang="zh-CN"/>
              <a:t>FFT</a:t>
            </a:r>
            <a:r>
              <a:rPr lang="zh-CN" altLang="en-US"/>
              <a:t>（快速傅里叶变换）进行音频节奏识别时可能会出现误差，导致节奏不准确。</a:t>
            </a:r>
            <a:r>
              <a:rPr lang="en-US" altLang="zh-CN"/>
              <a:t>FFT</a:t>
            </a:r>
            <a:r>
              <a:rPr lang="zh-CN" altLang="en-US"/>
              <a:t>是一种频域分析方法，它将时域的音频信号转换为频域表示，从而允许我们分析音频信号的频谱特征。然而，</a:t>
            </a:r>
            <a:r>
              <a:rPr lang="en-US" altLang="zh-CN"/>
              <a:t>FFT</a:t>
            </a:r>
            <a:r>
              <a:rPr lang="zh-CN" altLang="en-US"/>
              <a:t>有一些局限性，可能导致节奏识别不够精确，其中包括：</a:t>
            </a:r>
          </a:p>
          <a:p>
            <a:endParaRPr lang="zh-CN" altLang="en-US"/>
          </a:p>
          <a:p>
            <a:r>
              <a:rPr lang="en-US" altLang="zh-CN"/>
              <a:t>1. **</a:t>
            </a:r>
            <a:r>
              <a:rPr lang="zh-CN" altLang="en-US"/>
              <a:t>频率分辨率：** </a:t>
            </a:r>
            <a:r>
              <a:rPr lang="en-US" altLang="zh-CN"/>
              <a:t>FFT</a:t>
            </a:r>
            <a:r>
              <a:rPr lang="zh-CN" altLang="en-US"/>
              <a:t>的频率分辨率受到采样率和窗口大小的限制。如果采样率不够高或窗口大小不够大，可能无法准确捕获音频信号中的快速变化，导致节奏识别不准确。</a:t>
            </a:r>
          </a:p>
          <a:p>
            <a:endParaRPr lang="zh-CN" altLang="en-US"/>
          </a:p>
          <a:p>
            <a:r>
              <a:rPr lang="en-US" altLang="zh-CN"/>
              <a:t>2. **</a:t>
            </a:r>
            <a:r>
              <a:rPr lang="zh-CN" altLang="en-US"/>
              <a:t>时域和频域的不精确对应：** 音频信号的时域和频域之间不是简单的一一对应关系。即使在频域中观察到特定频率成分的出现，也不一定意味着在时域中存在明显的节奏或节拍。</a:t>
            </a:r>
          </a:p>
          <a:p>
            <a:endParaRPr lang="zh-CN" altLang="en-US"/>
          </a:p>
          <a:p>
            <a:r>
              <a:rPr lang="en-US" altLang="zh-CN"/>
              <a:t>3. **</a:t>
            </a:r>
            <a:r>
              <a:rPr lang="zh-CN" altLang="en-US"/>
              <a:t>复杂节奏的处理困难：** 对于包含多个乐器和复杂节奏的音频，</a:t>
            </a:r>
            <a:r>
              <a:rPr lang="en-US" altLang="zh-CN"/>
              <a:t>FFT</a:t>
            </a:r>
            <a:r>
              <a:rPr lang="zh-CN" altLang="en-US"/>
              <a:t>可能无法准确地分离各个乐器的频率成分，导致难以确定整体节奏。</a:t>
            </a:r>
          </a:p>
          <a:p>
            <a:endParaRPr lang="zh-CN" altLang="en-US"/>
          </a:p>
          <a:p>
            <a:r>
              <a:rPr lang="en-US" altLang="zh-CN"/>
              <a:t>4. **</a:t>
            </a:r>
            <a:r>
              <a:rPr lang="zh-CN" altLang="en-US"/>
              <a:t>信噪比：** 音频信号中的噪音可能会干扰</a:t>
            </a:r>
            <a:r>
              <a:rPr lang="en-US" altLang="zh-CN"/>
              <a:t>FFT</a:t>
            </a:r>
            <a:r>
              <a:rPr lang="zh-CN" altLang="en-US"/>
              <a:t>的结果，导致节奏识别出现误差。</a:t>
            </a:r>
          </a:p>
          <a:p>
            <a:endParaRPr lang="zh-CN" altLang="en-US"/>
          </a:p>
          <a:p>
            <a:r>
              <a:rPr lang="zh-CN" altLang="en-US"/>
              <a:t>为了克服这些问题，通常需要结合其他技术和方法，例如使用时域分析方法（如自相关函数、短时傅里叶变换等）、机器学习算法或者人工智能模型来提高节奏识别的准确性。此外，对于特定类型的音乐和节奏，还可以使用专门设计的算法和工具来进行节奏分析和识别，以提高准确性和效果。</a:t>
            </a:r>
            <a:endParaRPr lang="en-GB"/>
          </a:p>
        </p:txBody>
      </p:sp>
      <p:sp>
        <p:nvSpPr>
          <p:cNvPr id="4" name="灯片编号占位符 3"/>
          <p:cNvSpPr>
            <a:spLocks noGrp="1"/>
          </p:cNvSpPr>
          <p:nvPr>
            <p:ph type="sldNum" sz="quarter" idx="5"/>
          </p:nvPr>
        </p:nvSpPr>
        <p:spPr/>
        <p:txBody>
          <a:bodyPr/>
          <a:lstStyle/>
          <a:p>
            <a:fld id="{1DD27508-54F2-455E-AD12-D51F504B6001}" type="slidenum">
              <a:rPr lang="en-GB" smtClean="0"/>
              <a:t>13</a:t>
            </a:fld>
            <a:endParaRPr lang="en-GB"/>
          </a:p>
        </p:txBody>
      </p:sp>
    </p:spTree>
    <p:extLst>
      <p:ext uri="{BB962C8B-B14F-4D97-AF65-F5344CB8AC3E}">
        <p14:creationId xmlns:p14="http://schemas.microsoft.com/office/powerpoint/2010/main" val="2094727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84028-A8BB-A762-D818-15F951B7011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969D34F5-6CBC-C0D3-2F00-C1A1485B8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9D60D6C2-B37D-BF2C-1069-8DEF44DD21A9}"/>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5" name="页脚占位符 4">
            <a:extLst>
              <a:ext uri="{FF2B5EF4-FFF2-40B4-BE49-F238E27FC236}">
                <a16:creationId xmlns:a16="http://schemas.microsoft.com/office/drawing/2014/main" id="{DF91236F-CAAA-281D-D5F1-76CA46FEE515}"/>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7B197821-FC79-991F-D64F-BA19C69E4507}"/>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239180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E34B3-C184-F18C-2269-89D85C8BDC78}"/>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CC4C271B-D1FD-96A9-9AE3-511716BA7D7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44AE6FA9-59D2-AB15-AE69-BF0E8335DB2C}"/>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5" name="页脚占位符 4">
            <a:extLst>
              <a:ext uri="{FF2B5EF4-FFF2-40B4-BE49-F238E27FC236}">
                <a16:creationId xmlns:a16="http://schemas.microsoft.com/office/drawing/2014/main" id="{327193E7-4D5E-4B31-F4C3-D8D8875C5B41}"/>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834DF105-3624-67B0-17DC-20C06860075D}"/>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3394365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7A0899-8B48-9D9C-894F-6B3564285A1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763892F0-4F87-6B6D-C0FC-8FEC05DC0F5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F3890C4D-A942-9D13-FDC6-28EA2D92114E}"/>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5" name="页脚占位符 4">
            <a:extLst>
              <a:ext uri="{FF2B5EF4-FFF2-40B4-BE49-F238E27FC236}">
                <a16:creationId xmlns:a16="http://schemas.microsoft.com/office/drawing/2014/main" id="{B45DCEFF-19A4-7FE4-5017-F13C347670D7}"/>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61615093-27D3-3F7A-EF4C-1CB9D4E8AA1B}"/>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134339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9DC19-39FE-6830-3562-2D31BAFB1646}"/>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8EB97D07-946F-9D50-546C-F0DBFCE088A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B460ED79-480B-DB36-F4C8-5D8A6F71C6B9}"/>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5" name="页脚占位符 4">
            <a:extLst>
              <a:ext uri="{FF2B5EF4-FFF2-40B4-BE49-F238E27FC236}">
                <a16:creationId xmlns:a16="http://schemas.microsoft.com/office/drawing/2014/main" id="{82FF5C61-5ED9-CECA-F18C-CA8D66D3F9B0}"/>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E71A341A-851F-FBA7-5963-2FEC12D35FB8}"/>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755899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A11AE-60EC-06F2-5C29-C4A42454D57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9E80B9AD-5ABA-AADB-06E6-46022F3573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A1D6AA6-5FD4-F58F-B90B-221518C1037B}"/>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5" name="页脚占位符 4">
            <a:extLst>
              <a:ext uri="{FF2B5EF4-FFF2-40B4-BE49-F238E27FC236}">
                <a16:creationId xmlns:a16="http://schemas.microsoft.com/office/drawing/2014/main" id="{CBC32EF8-BA03-2DAA-11A9-5F17196855A6}"/>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B9731212-685D-4B23-FA92-540AB2388EA2}"/>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4229334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5D44F-3544-FA1F-3B64-CE224B3E2272}"/>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9307313B-AA27-ED48-32F8-43982274973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11F557C0-CE71-749A-A6B2-4624462B838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6D790143-3811-DC75-2935-B73E0DC34BD4}"/>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6" name="页脚占位符 5">
            <a:extLst>
              <a:ext uri="{FF2B5EF4-FFF2-40B4-BE49-F238E27FC236}">
                <a16:creationId xmlns:a16="http://schemas.microsoft.com/office/drawing/2014/main" id="{3B451B83-F139-E34E-4C2E-C3BE7A7562E3}"/>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7FAD6954-C62F-C33F-C24F-148A3ACA8E02}"/>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3993673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E4930-6BE5-B0DE-DEF8-D2404D692786}"/>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B035C371-17EC-0137-3DB2-A42C023B66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5FB5175-9E4F-7115-A179-B8A8C021682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ED18F65A-B61F-0360-27D8-76F647BC5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5D3095-FDFD-1355-879C-5CD528E4B9A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17A34964-3A58-4195-6808-28049B441140}"/>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8" name="页脚占位符 7">
            <a:extLst>
              <a:ext uri="{FF2B5EF4-FFF2-40B4-BE49-F238E27FC236}">
                <a16:creationId xmlns:a16="http://schemas.microsoft.com/office/drawing/2014/main" id="{A58F9624-9464-5BD8-EB2A-36240B68861B}"/>
              </a:ext>
            </a:extLst>
          </p:cNvPr>
          <p:cNvSpPr>
            <a:spLocks noGrp="1"/>
          </p:cNvSpPr>
          <p:nvPr>
            <p:ph type="ftr" sz="quarter" idx="11"/>
          </p:nvPr>
        </p:nvSpPr>
        <p:spPr/>
        <p:txBody>
          <a:bodyPr/>
          <a:lstStyle/>
          <a:p>
            <a:endParaRPr lang="en-GB"/>
          </a:p>
        </p:txBody>
      </p:sp>
      <p:sp>
        <p:nvSpPr>
          <p:cNvPr id="9" name="灯片编号占位符 8">
            <a:extLst>
              <a:ext uri="{FF2B5EF4-FFF2-40B4-BE49-F238E27FC236}">
                <a16:creationId xmlns:a16="http://schemas.microsoft.com/office/drawing/2014/main" id="{526794DE-FF59-E2C2-84D3-9FE0C2C402C4}"/>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111368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BC4CC-1248-6532-0035-37C086561C2B}"/>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57E2ED34-839A-E429-56E9-1A310DCB5ECC}"/>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4" name="页脚占位符 3">
            <a:extLst>
              <a:ext uri="{FF2B5EF4-FFF2-40B4-BE49-F238E27FC236}">
                <a16:creationId xmlns:a16="http://schemas.microsoft.com/office/drawing/2014/main" id="{5759F5CB-F34D-4DDC-71AE-580D25E1A13E}"/>
              </a:ext>
            </a:extLst>
          </p:cNvPr>
          <p:cNvSpPr>
            <a:spLocks noGrp="1"/>
          </p:cNvSpPr>
          <p:nvPr>
            <p:ph type="ftr" sz="quarter" idx="11"/>
          </p:nvPr>
        </p:nvSpPr>
        <p:spPr/>
        <p:txBody>
          <a:bodyPr/>
          <a:lstStyle/>
          <a:p>
            <a:endParaRPr lang="en-GB"/>
          </a:p>
        </p:txBody>
      </p:sp>
      <p:sp>
        <p:nvSpPr>
          <p:cNvPr id="5" name="灯片编号占位符 4">
            <a:extLst>
              <a:ext uri="{FF2B5EF4-FFF2-40B4-BE49-F238E27FC236}">
                <a16:creationId xmlns:a16="http://schemas.microsoft.com/office/drawing/2014/main" id="{186DF717-E6FE-8605-91B5-45C4A829AFB0}"/>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41649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738B4D-F313-9894-29B6-113F3A64A9CB}"/>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3" name="页脚占位符 2">
            <a:extLst>
              <a:ext uri="{FF2B5EF4-FFF2-40B4-BE49-F238E27FC236}">
                <a16:creationId xmlns:a16="http://schemas.microsoft.com/office/drawing/2014/main" id="{95FE6B71-4DD9-7076-1477-1EDE35806264}"/>
              </a:ext>
            </a:extLst>
          </p:cNvPr>
          <p:cNvSpPr>
            <a:spLocks noGrp="1"/>
          </p:cNvSpPr>
          <p:nvPr>
            <p:ph type="ftr" sz="quarter" idx="11"/>
          </p:nvPr>
        </p:nvSpPr>
        <p:spPr/>
        <p:txBody>
          <a:bodyPr/>
          <a:lstStyle/>
          <a:p>
            <a:endParaRPr lang="en-GB"/>
          </a:p>
        </p:txBody>
      </p:sp>
      <p:sp>
        <p:nvSpPr>
          <p:cNvPr id="4" name="灯片编号占位符 3">
            <a:extLst>
              <a:ext uri="{FF2B5EF4-FFF2-40B4-BE49-F238E27FC236}">
                <a16:creationId xmlns:a16="http://schemas.microsoft.com/office/drawing/2014/main" id="{AA89CC89-4B38-0B91-3B27-BD834306BF33}"/>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202175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E87D1-B8B5-73BD-B638-DB08B9BD329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D72075EC-09E3-5E2F-AA0D-95DDBB32AF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8C9658F4-B0C7-C80A-11B6-1CA997EA0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9A5B9E9-AB89-6DFF-3E36-029D9C21387F}"/>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6" name="页脚占位符 5">
            <a:extLst>
              <a:ext uri="{FF2B5EF4-FFF2-40B4-BE49-F238E27FC236}">
                <a16:creationId xmlns:a16="http://schemas.microsoft.com/office/drawing/2014/main" id="{B07E4A35-75DA-3C94-7420-3DABDAFB45EB}"/>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C4FAD896-2DE1-B9E2-8DDE-7491324AA4FD}"/>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3485097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ED07A-335B-EFC9-3799-0DB39DE481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AD9C2E30-850B-E730-407F-AC257CB760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文本占位符 3">
            <a:extLst>
              <a:ext uri="{FF2B5EF4-FFF2-40B4-BE49-F238E27FC236}">
                <a16:creationId xmlns:a16="http://schemas.microsoft.com/office/drawing/2014/main" id="{FA9E0EDC-EE1F-3FBF-E250-9CD28BF8B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327B72-F7EC-520F-2EBF-D277FFC5245A}"/>
              </a:ext>
            </a:extLst>
          </p:cNvPr>
          <p:cNvSpPr>
            <a:spLocks noGrp="1"/>
          </p:cNvSpPr>
          <p:nvPr>
            <p:ph type="dt" sz="half" idx="10"/>
          </p:nvPr>
        </p:nvSpPr>
        <p:spPr/>
        <p:txBody>
          <a:bodyPr/>
          <a:lstStyle/>
          <a:p>
            <a:fld id="{9AEE167B-4629-48F3-A03B-0AAE67630F33}" type="datetimeFigureOut">
              <a:rPr lang="en-GB" smtClean="0"/>
              <a:t>22/03/2024</a:t>
            </a:fld>
            <a:endParaRPr lang="en-GB"/>
          </a:p>
        </p:txBody>
      </p:sp>
      <p:sp>
        <p:nvSpPr>
          <p:cNvPr id="6" name="页脚占位符 5">
            <a:extLst>
              <a:ext uri="{FF2B5EF4-FFF2-40B4-BE49-F238E27FC236}">
                <a16:creationId xmlns:a16="http://schemas.microsoft.com/office/drawing/2014/main" id="{90BE5E0F-B57A-5E1E-51E3-83821D8A9E30}"/>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AE22ED57-2E99-A9DE-1DF2-21C9FE86C818}"/>
              </a:ext>
            </a:extLst>
          </p:cNvPr>
          <p:cNvSpPr>
            <a:spLocks noGrp="1"/>
          </p:cNvSpPr>
          <p:nvPr>
            <p:ph type="sldNum" sz="quarter" idx="12"/>
          </p:nvPr>
        </p:nvSpPr>
        <p:spPr/>
        <p:txBody>
          <a:bodyPr/>
          <a:lstStyle/>
          <a:p>
            <a:fld id="{9FE54659-1B3A-4ED0-A9DB-C9BF31D9ACA4}" type="slidenum">
              <a:rPr lang="en-GB" smtClean="0"/>
              <a:t>‹#›</a:t>
            </a:fld>
            <a:endParaRPr lang="en-GB"/>
          </a:p>
        </p:txBody>
      </p:sp>
    </p:spTree>
    <p:extLst>
      <p:ext uri="{BB962C8B-B14F-4D97-AF65-F5344CB8AC3E}">
        <p14:creationId xmlns:p14="http://schemas.microsoft.com/office/powerpoint/2010/main" val="2600405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FE7AC86-C70E-C86D-E690-62E858225A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9D98FA98-9E89-BFED-E97C-3591526D85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738C1279-85B6-B5AF-E341-F1690F553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EE167B-4629-48F3-A03B-0AAE67630F33}" type="datetimeFigureOut">
              <a:rPr lang="en-GB" smtClean="0"/>
              <a:t>22/03/2024</a:t>
            </a:fld>
            <a:endParaRPr lang="en-GB"/>
          </a:p>
        </p:txBody>
      </p:sp>
      <p:sp>
        <p:nvSpPr>
          <p:cNvPr id="5" name="页脚占位符 4">
            <a:extLst>
              <a:ext uri="{FF2B5EF4-FFF2-40B4-BE49-F238E27FC236}">
                <a16:creationId xmlns:a16="http://schemas.microsoft.com/office/drawing/2014/main" id="{844EBD7F-1B87-7C62-4D2B-93B39015BE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灯片编号占位符 5">
            <a:extLst>
              <a:ext uri="{FF2B5EF4-FFF2-40B4-BE49-F238E27FC236}">
                <a16:creationId xmlns:a16="http://schemas.microsoft.com/office/drawing/2014/main" id="{497EBF20-399F-FE41-3D0F-0C3479DE61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E54659-1B3A-4ED0-A9DB-C9BF31D9ACA4}" type="slidenum">
              <a:rPr lang="en-GB" smtClean="0"/>
              <a:t>‹#›</a:t>
            </a:fld>
            <a:endParaRPr lang="en-GB"/>
          </a:p>
        </p:txBody>
      </p:sp>
    </p:spTree>
    <p:extLst>
      <p:ext uri="{BB962C8B-B14F-4D97-AF65-F5344CB8AC3E}">
        <p14:creationId xmlns:p14="http://schemas.microsoft.com/office/powerpoint/2010/main" val="546706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067355-410F-988A-E0C0-CD4FE000E265}"/>
              </a:ext>
            </a:extLst>
          </p:cNvPr>
          <p:cNvSpPr txBox="1">
            <a:spLocks/>
          </p:cNvSpPr>
          <p:nvPr/>
        </p:nvSpPr>
        <p:spPr>
          <a:xfrm>
            <a:off x="1682493" y="1357953"/>
            <a:ext cx="8827013" cy="20710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a:latin typeface="Times New Roman" panose="02020603050405020304" pitchFamily="18" charset="0"/>
                <a:cs typeface="Times New Roman" panose="02020603050405020304" pitchFamily="18" charset="0"/>
              </a:rPr>
              <a:t>EECE 5642 project proposal</a:t>
            </a:r>
            <a:br>
              <a:rPr lang="en-GB" altLang="zh-CN" sz="4400" b="1">
                <a:latin typeface="Times New Roman" panose="02020603050405020304" pitchFamily="18" charset="0"/>
                <a:cs typeface="Times New Roman" panose="02020603050405020304" pitchFamily="18" charset="0"/>
              </a:rPr>
            </a:br>
            <a:br>
              <a:rPr lang="en-GB" altLang="zh-CN" sz="4400" b="1">
                <a:latin typeface="Times New Roman" panose="02020603050405020304" pitchFamily="18" charset="0"/>
                <a:cs typeface="Times New Roman" panose="02020603050405020304" pitchFamily="18" charset="0"/>
              </a:rPr>
            </a:br>
            <a:r>
              <a:rPr lang="en-GB" altLang="zh-CN" sz="4400" b="1">
                <a:latin typeface="Times New Roman" panose="02020603050405020304" pitchFamily="18" charset="0"/>
                <a:cs typeface="Times New Roman" panose="02020603050405020304" pitchFamily="18" charset="0"/>
              </a:rPr>
              <a:t>Music Virtualization (Demo Design)</a:t>
            </a:r>
            <a:endParaRPr lang="en-GB" sz="4400" b="1">
              <a:latin typeface="Times New Roman" panose="02020603050405020304" pitchFamily="18" charset="0"/>
              <a:cs typeface="Times New Roman" panose="02020603050405020304" pitchFamily="18" charset="0"/>
            </a:endParaRPr>
          </a:p>
        </p:txBody>
      </p:sp>
      <p:sp>
        <p:nvSpPr>
          <p:cNvPr id="6" name="Subtitle 2">
            <a:extLst>
              <a:ext uri="{FF2B5EF4-FFF2-40B4-BE49-F238E27FC236}">
                <a16:creationId xmlns:a16="http://schemas.microsoft.com/office/drawing/2014/main" id="{873785C4-2A44-6BC2-91F8-39E32713E7E1}"/>
              </a:ext>
            </a:extLst>
          </p:cNvPr>
          <p:cNvSpPr txBox="1">
            <a:spLocks/>
          </p:cNvSpPr>
          <p:nvPr/>
        </p:nvSpPr>
        <p:spPr>
          <a:xfrm>
            <a:off x="1345745" y="3927256"/>
            <a:ext cx="9500507" cy="133863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Times New Roman" panose="02020603050405020304" pitchFamily="18" charset="0"/>
                <a:cs typeface="Times New Roman" panose="02020603050405020304" pitchFamily="18" charset="0"/>
              </a:rPr>
              <a:t>  002839146 </a:t>
            </a:r>
            <a:r>
              <a:rPr lang="en-GB" err="1">
                <a:latin typeface="Times New Roman" panose="02020603050405020304" pitchFamily="18" charset="0"/>
                <a:cs typeface="Times New Roman" panose="02020603050405020304" pitchFamily="18" charset="0"/>
              </a:rPr>
              <a:t>Y</a:t>
            </a:r>
            <a:r>
              <a:rPr lang="en-GB" altLang="zh-CN" err="1">
                <a:latin typeface="Times New Roman" panose="02020603050405020304" pitchFamily="18" charset="0"/>
                <a:ea typeface="等线"/>
                <a:cs typeface="Times New Roman" panose="02020603050405020304" pitchFamily="18" charset="0"/>
              </a:rPr>
              <a:t>ifan</a:t>
            </a:r>
            <a:r>
              <a:rPr lang="en-GB" altLang="zh-CN">
                <a:latin typeface="Times New Roman" panose="02020603050405020304" pitchFamily="18" charset="0"/>
                <a:ea typeface="等线"/>
                <a:cs typeface="Times New Roman" panose="02020603050405020304" pitchFamily="18" charset="0"/>
              </a:rPr>
              <a:t> Wang</a:t>
            </a:r>
          </a:p>
          <a:p>
            <a:r>
              <a:rPr lang="en-GB" altLang="zh-CN">
                <a:latin typeface="Times New Roman" panose="02020603050405020304" pitchFamily="18" charset="0"/>
                <a:ea typeface="等线"/>
                <a:cs typeface="Times New Roman" panose="02020603050405020304" pitchFamily="18" charset="0"/>
              </a:rPr>
              <a:t>   002839771 </a:t>
            </a:r>
            <a:r>
              <a:rPr lang="en-GB" altLang="zh-CN" err="1">
                <a:latin typeface="Times New Roman" panose="02020603050405020304" pitchFamily="18" charset="0"/>
                <a:ea typeface="等线"/>
                <a:cs typeface="Times New Roman" panose="02020603050405020304" pitchFamily="18" charset="0"/>
              </a:rPr>
              <a:t>Qiwen</a:t>
            </a:r>
            <a:r>
              <a:rPr lang="en-GB" altLang="zh-CN">
                <a:latin typeface="Times New Roman" panose="02020603050405020304" pitchFamily="18" charset="0"/>
                <a:ea typeface="等线"/>
                <a:cs typeface="Times New Roman" panose="02020603050405020304" pitchFamily="18" charset="0"/>
              </a:rPr>
              <a:t> Ding</a:t>
            </a:r>
          </a:p>
          <a:p>
            <a:r>
              <a:rPr lang="en-GB">
                <a:latin typeface="Times New Roman" panose="02020603050405020304" pitchFamily="18" charset="0"/>
                <a:ea typeface="等线" panose="020F0502020204030204"/>
                <a:cs typeface="Times New Roman" panose="02020603050405020304" pitchFamily="18" charset="0"/>
              </a:rPr>
              <a:t>002697053 </a:t>
            </a:r>
            <a:r>
              <a:rPr lang="en-GB" err="1">
                <a:latin typeface="Times New Roman" panose="02020603050405020304" pitchFamily="18" charset="0"/>
                <a:ea typeface="等线" panose="020F0502020204030204"/>
                <a:cs typeface="Times New Roman" panose="02020603050405020304" pitchFamily="18" charset="0"/>
              </a:rPr>
              <a:t>Shuyue</a:t>
            </a:r>
            <a:r>
              <a:rPr lang="en-GB">
                <a:latin typeface="Times New Roman" panose="02020603050405020304" pitchFamily="18" charset="0"/>
                <a:ea typeface="等线" panose="020F0502020204030204"/>
                <a:cs typeface="Times New Roman" panose="02020603050405020304" pitchFamily="18" charset="0"/>
              </a:rPr>
              <a:t> Li</a:t>
            </a:r>
            <a:endParaRPr lang="en-GB">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82EA8281-9C75-F164-0E48-041781FC4A2B}"/>
              </a:ext>
            </a:extLst>
          </p:cNvPr>
          <p:cNvCxnSpPr>
            <a:cxnSpLocks/>
          </p:cNvCxnSpPr>
          <p:nvPr/>
        </p:nvCxnSpPr>
        <p:spPr>
          <a:xfrm>
            <a:off x="0" y="1357953"/>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7433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D1E3A3-8BCD-A61E-1FAA-0ED70ED6A057}"/>
              </a:ext>
            </a:extLst>
          </p:cNvPr>
          <p:cNvPicPr>
            <a:picLocks noChangeAspect="1"/>
          </p:cNvPicPr>
          <p:nvPr/>
        </p:nvPicPr>
        <p:blipFill>
          <a:blip r:embed="rId2"/>
          <a:stretch>
            <a:fillRect/>
          </a:stretch>
        </p:blipFill>
        <p:spPr>
          <a:xfrm>
            <a:off x="619306" y="383777"/>
            <a:ext cx="4238089" cy="2735142"/>
          </a:xfrm>
          <a:prstGeom prst="rect">
            <a:avLst/>
          </a:prstGeom>
        </p:spPr>
      </p:pic>
      <p:pic>
        <p:nvPicPr>
          <p:cNvPr id="5" name="图片 4">
            <a:extLst>
              <a:ext uri="{FF2B5EF4-FFF2-40B4-BE49-F238E27FC236}">
                <a16:creationId xmlns:a16="http://schemas.microsoft.com/office/drawing/2014/main" id="{300FD200-F3E2-31D8-C5C2-FC3484508224}"/>
              </a:ext>
            </a:extLst>
          </p:cNvPr>
          <p:cNvPicPr>
            <a:picLocks noChangeAspect="1"/>
          </p:cNvPicPr>
          <p:nvPr/>
        </p:nvPicPr>
        <p:blipFill>
          <a:blip r:embed="rId3"/>
          <a:stretch>
            <a:fillRect/>
          </a:stretch>
        </p:blipFill>
        <p:spPr>
          <a:xfrm>
            <a:off x="6419353" y="383777"/>
            <a:ext cx="4628438" cy="2735143"/>
          </a:xfrm>
          <a:prstGeom prst="rect">
            <a:avLst/>
          </a:prstGeom>
        </p:spPr>
      </p:pic>
      <p:pic>
        <p:nvPicPr>
          <p:cNvPr id="7" name="图片 6">
            <a:extLst>
              <a:ext uri="{FF2B5EF4-FFF2-40B4-BE49-F238E27FC236}">
                <a16:creationId xmlns:a16="http://schemas.microsoft.com/office/drawing/2014/main" id="{E952FD67-2FCA-F588-FFE8-F19CE8B34A39}"/>
              </a:ext>
            </a:extLst>
          </p:cNvPr>
          <p:cNvPicPr>
            <a:picLocks noChangeAspect="1"/>
          </p:cNvPicPr>
          <p:nvPr/>
        </p:nvPicPr>
        <p:blipFill>
          <a:blip r:embed="rId4"/>
          <a:stretch>
            <a:fillRect/>
          </a:stretch>
        </p:blipFill>
        <p:spPr>
          <a:xfrm>
            <a:off x="635953" y="3617841"/>
            <a:ext cx="4221442" cy="2735143"/>
          </a:xfrm>
          <a:prstGeom prst="rect">
            <a:avLst/>
          </a:prstGeom>
        </p:spPr>
      </p:pic>
      <p:pic>
        <p:nvPicPr>
          <p:cNvPr id="9" name="图片 8">
            <a:extLst>
              <a:ext uri="{FF2B5EF4-FFF2-40B4-BE49-F238E27FC236}">
                <a16:creationId xmlns:a16="http://schemas.microsoft.com/office/drawing/2014/main" id="{40E8E74C-DC15-E9C9-E642-DE7F1A07239D}"/>
              </a:ext>
            </a:extLst>
          </p:cNvPr>
          <p:cNvPicPr>
            <a:picLocks noChangeAspect="1"/>
          </p:cNvPicPr>
          <p:nvPr/>
        </p:nvPicPr>
        <p:blipFill>
          <a:blip r:embed="rId5"/>
          <a:stretch>
            <a:fillRect/>
          </a:stretch>
        </p:blipFill>
        <p:spPr>
          <a:xfrm>
            <a:off x="6419353" y="3617841"/>
            <a:ext cx="4628437" cy="2735143"/>
          </a:xfrm>
          <a:prstGeom prst="rect">
            <a:avLst/>
          </a:prstGeom>
        </p:spPr>
      </p:pic>
    </p:spTree>
    <p:extLst>
      <p:ext uri="{BB962C8B-B14F-4D97-AF65-F5344CB8AC3E}">
        <p14:creationId xmlns:p14="http://schemas.microsoft.com/office/powerpoint/2010/main" val="365722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A82D2DB-D548-3186-8D3A-9188FD8BC27F}"/>
              </a:ext>
            </a:extLst>
          </p:cNvPr>
          <p:cNvSpPr>
            <a:spLocks noGrp="1"/>
          </p:cNvSpPr>
          <p:nvPr>
            <p:ph idx="1"/>
          </p:nvPr>
        </p:nvSpPr>
        <p:spPr>
          <a:xfrm>
            <a:off x="838200" y="1620095"/>
            <a:ext cx="10515600" cy="4351338"/>
          </a:xfrm>
        </p:spPr>
        <p:txBody>
          <a:bodyPr/>
          <a:lstStyle/>
          <a:p>
            <a:pPr marL="0" indent="0">
              <a:buNone/>
            </a:pPr>
            <a:r>
              <a:rPr lang="en-GB">
                <a:latin typeface="Times New Roman" panose="02020603050405020304" pitchFamily="18" charset="0"/>
                <a:cs typeface="Times New Roman" panose="02020603050405020304" pitchFamily="18" charset="0"/>
              </a:rPr>
              <a:t>It’s very difficult to directly divide each track from a .wav files.</a:t>
            </a:r>
          </a:p>
          <a:p>
            <a:pPr marL="0" indent="0">
              <a:buNone/>
            </a:pPr>
            <a:r>
              <a:rPr lang="en-GB">
                <a:latin typeface="Times New Roman" panose="02020603050405020304" pitchFamily="18" charset="0"/>
                <a:cs typeface="Times New Roman" panose="02020603050405020304" pitchFamily="18" charset="0"/>
              </a:rPr>
              <a:t>The track only can be found in original midi engineering file of the music, but we want to direct extract the tracks from .wav (or mp3) files.</a:t>
            </a:r>
          </a:p>
          <a:p>
            <a:pPr marL="0" indent="0">
              <a:buNone/>
            </a:pPr>
            <a:endParaRPr lang="en-GB"/>
          </a:p>
          <a:p>
            <a:pPr marL="0" indent="0">
              <a:buNone/>
            </a:pPr>
            <a:endParaRPr lang="en-GB"/>
          </a:p>
        </p:txBody>
      </p:sp>
      <p:sp>
        <p:nvSpPr>
          <p:cNvPr id="6" name="标题 5">
            <a:extLst>
              <a:ext uri="{FF2B5EF4-FFF2-40B4-BE49-F238E27FC236}">
                <a16:creationId xmlns:a16="http://schemas.microsoft.com/office/drawing/2014/main" id="{C29FA2E2-E4FD-5F50-17ED-249FF232E84A}"/>
              </a:ext>
            </a:extLst>
          </p:cNvPr>
          <p:cNvSpPr>
            <a:spLocks noGrp="1"/>
          </p:cNvSpPr>
          <p:nvPr>
            <p:ph type="title"/>
          </p:nvPr>
        </p:nvSpPr>
        <p:spPr/>
        <p:txBody>
          <a:bodyPr/>
          <a:lstStyle/>
          <a:p>
            <a:r>
              <a:rPr lang="en-GB">
                <a:latin typeface="Times New Roman" panose="02020603050405020304" pitchFamily="18" charset="0"/>
                <a:cs typeface="Times New Roman" panose="02020603050405020304" pitchFamily="18" charset="0"/>
              </a:rPr>
              <a:t>Challenges for extracting audio tracks</a:t>
            </a:r>
          </a:p>
        </p:txBody>
      </p:sp>
      <p:pic>
        <p:nvPicPr>
          <p:cNvPr id="8" name="图片 7">
            <a:extLst>
              <a:ext uri="{FF2B5EF4-FFF2-40B4-BE49-F238E27FC236}">
                <a16:creationId xmlns:a16="http://schemas.microsoft.com/office/drawing/2014/main" id="{D2C8E99A-09F0-8625-15CE-A35EEF90B122}"/>
              </a:ext>
            </a:extLst>
          </p:cNvPr>
          <p:cNvPicPr>
            <a:picLocks noChangeAspect="1"/>
          </p:cNvPicPr>
          <p:nvPr/>
        </p:nvPicPr>
        <p:blipFill>
          <a:blip r:embed="rId2"/>
          <a:stretch>
            <a:fillRect/>
          </a:stretch>
        </p:blipFill>
        <p:spPr>
          <a:xfrm>
            <a:off x="2378559" y="3152164"/>
            <a:ext cx="6691082" cy="3157880"/>
          </a:xfrm>
          <a:prstGeom prst="rect">
            <a:avLst/>
          </a:prstGeom>
        </p:spPr>
      </p:pic>
    </p:spTree>
    <p:extLst>
      <p:ext uri="{BB962C8B-B14F-4D97-AF65-F5344CB8AC3E}">
        <p14:creationId xmlns:p14="http://schemas.microsoft.com/office/powerpoint/2010/main" val="262322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8DDFE-96F4-6B17-9029-A2F64144D7A8}"/>
              </a:ext>
            </a:extLst>
          </p:cNvPr>
          <p:cNvSpPr>
            <a:spLocks noGrp="1"/>
          </p:cNvSpPr>
          <p:nvPr>
            <p:ph type="title"/>
          </p:nvPr>
        </p:nvSpPr>
        <p:spPr/>
        <p:txBody>
          <a:bodyPr/>
          <a:lstStyle/>
          <a:p>
            <a:r>
              <a:rPr lang="en-GB">
                <a:latin typeface="Times New Roman"/>
                <a:cs typeface="Times New Roman"/>
              </a:rPr>
              <a:t>Challenges for using AE</a:t>
            </a:r>
            <a:endParaRPr lang="en-GB">
              <a:latin typeface="Aptos Display"/>
              <a:cs typeface="Times New Roman"/>
            </a:endParaRPr>
          </a:p>
        </p:txBody>
      </p:sp>
      <p:sp>
        <p:nvSpPr>
          <p:cNvPr id="3" name="内容占位符 2">
            <a:extLst>
              <a:ext uri="{FF2B5EF4-FFF2-40B4-BE49-F238E27FC236}">
                <a16:creationId xmlns:a16="http://schemas.microsoft.com/office/drawing/2014/main" id="{A35CB20F-831C-C926-7869-97BBA75EF12C}"/>
              </a:ext>
            </a:extLst>
          </p:cNvPr>
          <p:cNvSpPr>
            <a:spLocks noGrp="1"/>
          </p:cNvSpPr>
          <p:nvPr>
            <p:ph idx="1"/>
          </p:nvPr>
        </p:nvSpPr>
        <p:spPr>
          <a:xfrm>
            <a:off x="838200" y="1825625"/>
            <a:ext cx="9845040" cy="4351338"/>
          </a:xfrm>
        </p:spPr>
        <p:txBody>
          <a:bodyPr vert="horz" lIns="91440" tIns="45720" rIns="91440" bIns="45720" rtlCol="0" anchor="t">
            <a:normAutofit/>
          </a:bodyPr>
          <a:lstStyle/>
          <a:p>
            <a:pPr>
              <a:buFont typeface="Arial" panose="02110004020202020204"/>
              <a:buChar char="•"/>
            </a:pPr>
            <a:r>
              <a:rPr lang="en-GB" sz="2000" b="1" i="0">
                <a:solidFill>
                  <a:srgbClr val="0D0D0D"/>
                </a:solidFill>
                <a:effectLst/>
                <a:ea typeface="+mn-lt"/>
                <a:cs typeface="+mn-lt"/>
              </a:rPr>
              <a:t>Complexity </a:t>
            </a:r>
            <a:r>
              <a:rPr lang="en-GB" sz="2000" b="1">
                <a:solidFill>
                  <a:srgbClr val="0D0D0D"/>
                </a:solidFill>
                <a:ea typeface="+mn-lt"/>
                <a:cs typeface="+mn-lt"/>
              </a:rPr>
              <a:t>&amp; Control</a:t>
            </a:r>
            <a:r>
              <a:rPr lang="en-GB" sz="2000" i="0">
                <a:solidFill>
                  <a:srgbClr val="0D0D0D"/>
                </a:solidFill>
                <a:effectLst/>
                <a:ea typeface="+mn-lt"/>
                <a:cs typeface="+mn-lt"/>
              </a:rPr>
              <a:t>:</a:t>
            </a:r>
            <a:r>
              <a:rPr lang="en-GB" sz="2000" b="0" i="0">
                <a:solidFill>
                  <a:srgbClr val="0D0D0D"/>
                </a:solidFill>
                <a:effectLst/>
                <a:ea typeface="+mn-lt"/>
                <a:cs typeface="+mn-lt"/>
              </a:rPr>
              <a:t> Creating </a:t>
            </a:r>
            <a:r>
              <a:rPr lang="en-GB" sz="2000">
                <a:solidFill>
                  <a:srgbClr val="0D0D0D"/>
                </a:solidFill>
                <a:ea typeface="+mn-lt"/>
                <a:cs typeface="+mn-lt"/>
              </a:rPr>
              <a:t>particle effects in AE is technically demanding </a:t>
            </a:r>
            <a:r>
              <a:rPr lang="en-GB" sz="2000" b="0" i="0">
                <a:solidFill>
                  <a:srgbClr val="0D0D0D"/>
                </a:solidFill>
                <a:effectLst/>
                <a:ea typeface="+mn-lt"/>
                <a:cs typeface="+mn-lt"/>
              </a:rPr>
              <a:t>and requires </a:t>
            </a:r>
            <a:r>
              <a:rPr lang="en-GB" sz="2000">
                <a:solidFill>
                  <a:srgbClr val="0D0D0D"/>
                </a:solidFill>
                <a:ea typeface="+mn-lt"/>
                <a:cs typeface="+mn-lt"/>
              </a:rPr>
              <a:t>fine-tuning multiple </a:t>
            </a:r>
            <a:r>
              <a:rPr lang="en-GB" sz="2000" b="0" i="0">
                <a:solidFill>
                  <a:srgbClr val="0D0D0D"/>
                </a:solidFill>
                <a:effectLst/>
                <a:ea typeface="+mn-lt"/>
                <a:cs typeface="+mn-lt"/>
              </a:rPr>
              <a:t>parameters.</a:t>
            </a:r>
            <a:endParaRPr lang="zh-CN" altLang="en-US" sz="2000">
              <a:ea typeface="+mn-lt"/>
              <a:cs typeface="+mn-lt"/>
            </a:endParaRPr>
          </a:p>
          <a:p>
            <a:pPr>
              <a:buFont typeface="Arial" panose="02110004020202020204"/>
              <a:buChar char="•"/>
            </a:pPr>
            <a:r>
              <a:rPr lang="en-GB" sz="2000" b="1" i="0">
                <a:solidFill>
                  <a:srgbClr val="0D0D0D"/>
                </a:solidFill>
                <a:effectLst/>
                <a:ea typeface="+mn-lt"/>
                <a:cs typeface="+mn-lt"/>
              </a:rPr>
              <a:t>Performance </a:t>
            </a:r>
            <a:r>
              <a:rPr lang="en-GB" sz="2000" b="1">
                <a:solidFill>
                  <a:srgbClr val="0D0D0D"/>
                </a:solidFill>
                <a:ea typeface="+mn-lt"/>
                <a:cs typeface="+mn-lt"/>
              </a:rPr>
              <a:t>&amp; Rendering</a:t>
            </a:r>
            <a:r>
              <a:rPr lang="en-GB" sz="2000" i="0">
                <a:solidFill>
                  <a:srgbClr val="0D0D0D"/>
                </a:solidFill>
                <a:effectLst/>
                <a:ea typeface="+mn-lt"/>
                <a:cs typeface="+mn-lt"/>
              </a:rPr>
              <a:t>:</a:t>
            </a:r>
            <a:r>
              <a:rPr lang="en-GB" sz="2000" b="0" i="0">
                <a:solidFill>
                  <a:srgbClr val="0D0D0D"/>
                </a:solidFill>
                <a:effectLst/>
                <a:ea typeface="+mn-lt"/>
                <a:cs typeface="+mn-lt"/>
              </a:rPr>
              <a:t> </a:t>
            </a:r>
            <a:r>
              <a:rPr lang="en-GB" sz="2000">
                <a:solidFill>
                  <a:srgbClr val="0D0D0D"/>
                </a:solidFill>
                <a:ea typeface="+mn-lt"/>
                <a:cs typeface="+mn-lt"/>
              </a:rPr>
              <a:t>Large </a:t>
            </a:r>
            <a:r>
              <a:rPr lang="en-GB" sz="2000" b="0" i="0">
                <a:solidFill>
                  <a:srgbClr val="0D0D0D"/>
                </a:solidFill>
                <a:effectLst/>
                <a:ea typeface="+mn-lt"/>
                <a:cs typeface="+mn-lt"/>
              </a:rPr>
              <a:t>particle effects</a:t>
            </a:r>
            <a:r>
              <a:rPr lang="en-GB" sz="2000">
                <a:solidFill>
                  <a:srgbClr val="0D0D0D"/>
                </a:solidFill>
                <a:ea typeface="+mn-lt"/>
                <a:cs typeface="+mn-lt"/>
              </a:rPr>
              <a:t> can reduce computer performance</a:t>
            </a:r>
            <a:r>
              <a:rPr lang="en-GB" sz="2000" b="0" i="0">
                <a:solidFill>
                  <a:srgbClr val="0D0D0D"/>
                </a:solidFill>
                <a:effectLst/>
                <a:ea typeface="+mn-lt"/>
                <a:cs typeface="+mn-lt"/>
              </a:rPr>
              <a:t>, </a:t>
            </a:r>
            <a:r>
              <a:rPr lang="en-GB" sz="2000">
                <a:solidFill>
                  <a:srgbClr val="0D0D0D"/>
                </a:solidFill>
                <a:ea typeface="+mn-lt"/>
                <a:cs typeface="+mn-lt"/>
              </a:rPr>
              <a:t>necessitating </a:t>
            </a:r>
            <a:r>
              <a:rPr lang="en-GB" sz="2000" b="0" i="0">
                <a:solidFill>
                  <a:srgbClr val="0D0D0D"/>
                </a:solidFill>
                <a:effectLst/>
                <a:ea typeface="+mn-lt"/>
                <a:cs typeface="+mn-lt"/>
              </a:rPr>
              <a:t>a balance between quality and rendering </a:t>
            </a:r>
            <a:r>
              <a:rPr lang="en-GB" sz="2000">
                <a:solidFill>
                  <a:srgbClr val="0D0D0D"/>
                </a:solidFill>
                <a:ea typeface="+mn-lt"/>
                <a:cs typeface="+mn-lt"/>
              </a:rPr>
              <a:t>speed</a:t>
            </a:r>
            <a:r>
              <a:rPr lang="en-GB" sz="2000" b="0" i="0">
                <a:solidFill>
                  <a:srgbClr val="0D0D0D"/>
                </a:solidFill>
                <a:effectLst/>
                <a:ea typeface="+mn-lt"/>
                <a:cs typeface="+mn-lt"/>
              </a:rPr>
              <a:t>.</a:t>
            </a:r>
            <a:endParaRPr lang="en-GB" sz="2000">
              <a:ea typeface="+mn-lt"/>
              <a:cs typeface="+mn-lt"/>
            </a:endParaRPr>
          </a:p>
          <a:p>
            <a:pPr>
              <a:buFont typeface="Arial" panose="02110004020202020204"/>
              <a:buChar char="•"/>
            </a:pPr>
            <a:r>
              <a:rPr lang="en-GB" sz="2000" b="1">
                <a:solidFill>
                  <a:srgbClr val="0D0D0D"/>
                </a:solidFill>
                <a:ea typeface="+mn-lt"/>
                <a:cs typeface="+mn-lt"/>
              </a:rPr>
              <a:t>Realism</a:t>
            </a:r>
            <a:r>
              <a:rPr lang="en-GB" sz="2000" i="0">
                <a:solidFill>
                  <a:srgbClr val="0D0D0D"/>
                </a:solidFill>
                <a:effectLst/>
                <a:ea typeface="+mn-lt"/>
                <a:cs typeface="+mn-lt"/>
              </a:rPr>
              <a:t>:</a:t>
            </a:r>
            <a:r>
              <a:rPr lang="en-GB" sz="2000" b="0" i="0">
                <a:solidFill>
                  <a:srgbClr val="0D0D0D"/>
                </a:solidFill>
                <a:effectLst/>
                <a:ea typeface="+mn-lt"/>
                <a:cs typeface="+mn-lt"/>
              </a:rPr>
              <a:t> </a:t>
            </a:r>
            <a:r>
              <a:rPr lang="en-GB" sz="2000">
                <a:solidFill>
                  <a:srgbClr val="0D0D0D"/>
                </a:solidFill>
                <a:ea typeface="+mn-lt"/>
                <a:cs typeface="+mn-lt"/>
              </a:rPr>
              <a:t>Achieving </a:t>
            </a:r>
            <a:r>
              <a:rPr lang="en-GB" sz="2000" b="0" i="0">
                <a:solidFill>
                  <a:srgbClr val="0D0D0D"/>
                </a:solidFill>
                <a:effectLst/>
                <a:ea typeface="+mn-lt"/>
                <a:cs typeface="+mn-lt"/>
              </a:rPr>
              <a:t>natural and realistic</a:t>
            </a:r>
            <a:r>
              <a:rPr lang="en-GB" sz="2000">
                <a:solidFill>
                  <a:srgbClr val="0D0D0D"/>
                </a:solidFill>
                <a:ea typeface="+mn-lt"/>
                <a:cs typeface="+mn-lt"/>
              </a:rPr>
              <a:t> particle effects demands </a:t>
            </a:r>
            <a:r>
              <a:rPr lang="en-GB" sz="2000" b="0" i="0">
                <a:solidFill>
                  <a:srgbClr val="0D0D0D"/>
                </a:solidFill>
                <a:effectLst/>
                <a:ea typeface="+mn-lt"/>
                <a:cs typeface="+mn-lt"/>
              </a:rPr>
              <a:t>a deep understanding of physics and environmental </a:t>
            </a:r>
            <a:r>
              <a:rPr lang="en-GB" sz="2000">
                <a:solidFill>
                  <a:srgbClr val="0D0D0D"/>
                </a:solidFill>
                <a:ea typeface="+mn-lt"/>
                <a:cs typeface="+mn-lt"/>
              </a:rPr>
              <a:t>simulation</a:t>
            </a:r>
            <a:r>
              <a:rPr lang="en-GB" sz="2000" b="0" i="0">
                <a:solidFill>
                  <a:srgbClr val="0D0D0D"/>
                </a:solidFill>
                <a:effectLst/>
                <a:ea typeface="+mn-lt"/>
                <a:cs typeface="+mn-lt"/>
              </a:rPr>
              <a:t>.</a:t>
            </a:r>
            <a:endParaRPr lang="en-GB" sz="2000">
              <a:ea typeface="+mn-lt"/>
              <a:cs typeface="+mn-lt"/>
            </a:endParaRPr>
          </a:p>
          <a:p>
            <a:pPr>
              <a:buFont typeface="Arial" panose="02110004020202020204"/>
              <a:buChar char="•"/>
            </a:pPr>
            <a:r>
              <a:rPr lang="en-GB" sz="2000" b="1">
                <a:solidFill>
                  <a:srgbClr val="0D0D0D"/>
                </a:solidFill>
                <a:ea typeface="+mn-lt"/>
                <a:cs typeface="+mn-lt"/>
              </a:rPr>
              <a:t>Scene </a:t>
            </a:r>
            <a:r>
              <a:rPr lang="en-GB" sz="2000" b="1" i="0">
                <a:solidFill>
                  <a:srgbClr val="0D0D0D"/>
                </a:solidFill>
                <a:effectLst/>
                <a:ea typeface="+mn-lt"/>
                <a:cs typeface="+mn-lt"/>
              </a:rPr>
              <a:t>Interaction</a:t>
            </a:r>
            <a:r>
              <a:rPr lang="en-GB" sz="2000" i="0">
                <a:solidFill>
                  <a:srgbClr val="0D0D0D"/>
                </a:solidFill>
                <a:effectLst/>
                <a:ea typeface="+mn-lt"/>
                <a:cs typeface="+mn-lt"/>
              </a:rPr>
              <a:t>:</a:t>
            </a:r>
            <a:r>
              <a:rPr lang="en-GB" sz="2000" b="0" i="0">
                <a:solidFill>
                  <a:srgbClr val="0D0D0D"/>
                </a:solidFill>
                <a:effectLst/>
                <a:ea typeface="+mn-lt"/>
                <a:cs typeface="+mn-lt"/>
              </a:rPr>
              <a:t> </a:t>
            </a:r>
            <a:r>
              <a:rPr lang="en-GB" sz="2000">
                <a:solidFill>
                  <a:srgbClr val="0D0D0D"/>
                </a:solidFill>
                <a:ea typeface="+mn-lt"/>
                <a:cs typeface="+mn-lt"/>
              </a:rPr>
              <a:t>Particles must accurately </a:t>
            </a:r>
            <a:r>
              <a:rPr lang="en-GB" sz="2000" b="0" i="0">
                <a:solidFill>
                  <a:srgbClr val="0D0D0D"/>
                </a:solidFill>
                <a:effectLst/>
                <a:ea typeface="+mn-lt"/>
                <a:cs typeface="+mn-lt"/>
              </a:rPr>
              <a:t>interact with </a:t>
            </a:r>
            <a:r>
              <a:rPr lang="en-GB" sz="2000">
                <a:solidFill>
                  <a:srgbClr val="0D0D0D"/>
                </a:solidFill>
                <a:ea typeface="+mn-lt"/>
                <a:cs typeface="+mn-lt"/>
              </a:rPr>
              <a:t>scene </a:t>
            </a:r>
            <a:r>
              <a:rPr lang="en-GB" sz="2000" b="0" i="0">
                <a:solidFill>
                  <a:srgbClr val="0D0D0D"/>
                </a:solidFill>
                <a:effectLst/>
                <a:ea typeface="+mn-lt"/>
                <a:cs typeface="+mn-lt"/>
              </a:rPr>
              <a:t>elements to ensure design </a:t>
            </a:r>
            <a:r>
              <a:rPr lang="en-GB" sz="2000">
                <a:solidFill>
                  <a:srgbClr val="0D0D0D"/>
                </a:solidFill>
                <a:ea typeface="+mn-lt"/>
                <a:cs typeface="+mn-lt"/>
              </a:rPr>
              <a:t>consistency</a:t>
            </a:r>
            <a:r>
              <a:rPr lang="en-GB" sz="2000" b="0" i="0">
                <a:solidFill>
                  <a:srgbClr val="0D0D0D"/>
                </a:solidFill>
                <a:effectLst/>
                <a:ea typeface="+mn-lt"/>
                <a:cs typeface="+mn-lt"/>
              </a:rPr>
              <a:t>.</a:t>
            </a:r>
            <a:endParaRPr lang="en-GB" sz="2000">
              <a:ea typeface="+mn-lt"/>
              <a:cs typeface="+mn-lt"/>
            </a:endParaRPr>
          </a:p>
          <a:p>
            <a:pPr marL="0" indent="0" algn="l">
              <a:buNone/>
            </a:pPr>
            <a:endParaRPr lang="en-GB" b="0" i="0">
              <a:solidFill>
                <a:srgbClr val="0D0D0D"/>
              </a:solidFill>
              <a:effectLst/>
              <a:latin typeface="Söhne"/>
            </a:endParaRPr>
          </a:p>
          <a:p>
            <a:endParaRPr lang="en-GB"/>
          </a:p>
        </p:txBody>
      </p:sp>
    </p:spTree>
    <p:extLst>
      <p:ext uri="{BB962C8B-B14F-4D97-AF65-F5344CB8AC3E}">
        <p14:creationId xmlns:p14="http://schemas.microsoft.com/office/powerpoint/2010/main" val="381079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84907-F7D0-7C5F-CD3B-722C46B846F9}"/>
              </a:ext>
            </a:extLst>
          </p:cNvPr>
          <p:cNvSpPr>
            <a:spLocks noGrp="1"/>
          </p:cNvSpPr>
          <p:nvPr>
            <p:ph type="title"/>
          </p:nvPr>
        </p:nvSpPr>
        <p:spPr/>
        <p:txBody>
          <a:bodyPr/>
          <a:lstStyle/>
          <a:p>
            <a:r>
              <a:rPr lang="en-GB">
                <a:latin typeface="Times New Roman" panose="02020603050405020304" pitchFamily="18" charset="0"/>
                <a:cs typeface="Times New Roman" panose="02020603050405020304" pitchFamily="18" charset="0"/>
              </a:rPr>
              <a:t>Challenges for FFT</a:t>
            </a:r>
            <a:endParaRPr lang="en-GB"/>
          </a:p>
        </p:txBody>
      </p:sp>
      <p:sp>
        <p:nvSpPr>
          <p:cNvPr id="3" name="内容占位符 2">
            <a:extLst>
              <a:ext uri="{FF2B5EF4-FFF2-40B4-BE49-F238E27FC236}">
                <a16:creationId xmlns:a16="http://schemas.microsoft.com/office/drawing/2014/main" id="{62EE63CF-6950-8CE6-5C85-10BF0FDFFE68}"/>
              </a:ext>
            </a:extLst>
          </p:cNvPr>
          <p:cNvSpPr>
            <a:spLocks noGrp="1"/>
          </p:cNvSpPr>
          <p:nvPr>
            <p:ph idx="1"/>
          </p:nvPr>
        </p:nvSpPr>
        <p:spPr/>
        <p:txBody>
          <a:bodyPr vert="horz" lIns="91440" tIns="45720" rIns="91440" bIns="45720" rtlCol="0" anchor="t">
            <a:normAutofit/>
          </a:bodyPr>
          <a:lstStyle/>
          <a:p>
            <a:pPr>
              <a:lnSpc>
                <a:spcPct val="100000"/>
              </a:lnSpc>
              <a:buFont typeface="Arial" panose="02110004020202020204"/>
              <a:buChar char="•"/>
            </a:pPr>
            <a:r>
              <a:rPr lang="en-GB" sz="2000" b="1" i="0">
                <a:solidFill>
                  <a:srgbClr val="0D0D0D"/>
                </a:solidFill>
                <a:effectLst/>
                <a:ea typeface="+mn-lt"/>
                <a:cs typeface="+mn-lt"/>
              </a:rPr>
              <a:t>Frequency </a:t>
            </a:r>
            <a:r>
              <a:rPr lang="en-GB" sz="2000" b="1">
                <a:solidFill>
                  <a:srgbClr val="0D0D0D"/>
                </a:solidFill>
                <a:ea typeface="+mn-lt"/>
                <a:cs typeface="+mn-lt"/>
              </a:rPr>
              <a:t>Resolution</a:t>
            </a:r>
            <a:r>
              <a:rPr lang="en-GB" sz="2000" i="0">
                <a:solidFill>
                  <a:srgbClr val="0D0D0D"/>
                </a:solidFill>
                <a:effectLst/>
                <a:ea typeface="+mn-lt"/>
                <a:cs typeface="+mn-lt"/>
              </a:rPr>
              <a:t>:</a:t>
            </a:r>
            <a:r>
              <a:rPr lang="en-GB" sz="2000" b="0" i="0">
                <a:solidFill>
                  <a:srgbClr val="0D0D0D"/>
                </a:solidFill>
                <a:effectLst/>
                <a:ea typeface="+mn-lt"/>
                <a:cs typeface="+mn-lt"/>
              </a:rPr>
              <a:t> If </a:t>
            </a:r>
            <a:r>
              <a:rPr lang="en-GB" sz="2000">
                <a:solidFill>
                  <a:srgbClr val="0D0D0D"/>
                </a:solidFill>
                <a:ea typeface="+mn-lt"/>
                <a:cs typeface="+mn-lt"/>
              </a:rPr>
              <a:t>FFT isn't set up right</a:t>
            </a:r>
            <a:r>
              <a:rPr lang="en-GB" sz="2000" b="0" i="0">
                <a:solidFill>
                  <a:srgbClr val="0D0D0D"/>
                </a:solidFill>
                <a:effectLst/>
                <a:ea typeface="+mn-lt"/>
                <a:cs typeface="+mn-lt"/>
              </a:rPr>
              <a:t>, it </a:t>
            </a:r>
            <a:r>
              <a:rPr lang="en-GB" sz="2000">
                <a:solidFill>
                  <a:srgbClr val="0D0D0D"/>
                </a:solidFill>
                <a:ea typeface="+mn-lt"/>
                <a:cs typeface="+mn-lt"/>
              </a:rPr>
              <a:t>might </a:t>
            </a:r>
            <a:r>
              <a:rPr lang="en-GB" sz="2000" b="0" i="0">
                <a:solidFill>
                  <a:srgbClr val="0D0D0D"/>
                </a:solidFill>
                <a:effectLst/>
                <a:ea typeface="+mn-lt"/>
                <a:cs typeface="+mn-lt"/>
              </a:rPr>
              <a:t>not </a:t>
            </a:r>
            <a:r>
              <a:rPr lang="en-GB" sz="2000">
                <a:solidFill>
                  <a:srgbClr val="0D0D0D"/>
                </a:solidFill>
                <a:ea typeface="+mn-lt"/>
                <a:cs typeface="+mn-lt"/>
              </a:rPr>
              <a:t>catch quick </a:t>
            </a:r>
            <a:r>
              <a:rPr lang="en-GB" sz="2000" b="0" i="0">
                <a:solidFill>
                  <a:srgbClr val="0D0D0D"/>
                </a:solidFill>
                <a:effectLst/>
                <a:ea typeface="+mn-lt"/>
                <a:cs typeface="+mn-lt"/>
              </a:rPr>
              <a:t>changes in </a:t>
            </a:r>
            <a:r>
              <a:rPr lang="en-GB" sz="2000">
                <a:solidFill>
                  <a:srgbClr val="0D0D0D"/>
                </a:solidFill>
                <a:ea typeface="+mn-lt"/>
                <a:cs typeface="+mn-lt"/>
              </a:rPr>
              <a:t>music</a:t>
            </a:r>
            <a:r>
              <a:rPr lang="en-GB" sz="2000" b="0" i="0">
                <a:solidFill>
                  <a:srgbClr val="0D0D0D"/>
                </a:solidFill>
                <a:effectLst/>
                <a:ea typeface="+mn-lt"/>
                <a:cs typeface="+mn-lt"/>
              </a:rPr>
              <a:t>, </a:t>
            </a:r>
            <a:r>
              <a:rPr lang="en-GB" sz="2000">
                <a:solidFill>
                  <a:srgbClr val="0D0D0D"/>
                </a:solidFill>
                <a:ea typeface="+mn-lt"/>
                <a:cs typeface="+mn-lt"/>
              </a:rPr>
              <a:t>leading to mistakes </a:t>
            </a:r>
            <a:r>
              <a:rPr lang="en-GB" sz="2000" b="0" i="0">
                <a:solidFill>
                  <a:srgbClr val="0D0D0D"/>
                </a:solidFill>
                <a:effectLst/>
                <a:ea typeface="+mn-lt"/>
                <a:cs typeface="+mn-lt"/>
              </a:rPr>
              <a:t>in </a:t>
            </a:r>
            <a:r>
              <a:rPr lang="en-GB" sz="2000">
                <a:solidFill>
                  <a:srgbClr val="0D0D0D"/>
                </a:solidFill>
                <a:ea typeface="+mn-lt"/>
                <a:cs typeface="+mn-lt"/>
              </a:rPr>
              <a:t>finding the beat</a:t>
            </a:r>
            <a:r>
              <a:rPr lang="en-GB" sz="2000" b="0" i="0">
                <a:solidFill>
                  <a:srgbClr val="0D0D0D"/>
                </a:solidFill>
                <a:effectLst/>
                <a:ea typeface="+mn-lt"/>
                <a:cs typeface="+mn-lt"/>
              </a:rPr>
              <a:t>.</a:t>
            </a:r>
            <a:endParaRPr lang="zh-CN" altLang="en-US" sz="2000">
              <a:ea typeface="+mn-lt"/>
              <a:cs typeface="+mn-lt"/>
            </a:endParaRPr>
          </a:p>
          <a:p>
            <a:pPr>
              <a:lnSpc>
                <a:spcPct val="100000"/>
              </a:lnSpc>
              <a:buFont typeface="Arial" panose="02110004020202020204"/>
              <a:buChar char="•"/>
            </a:pPr>
            <a:r>
              <a:rPr lang="en-GB" sz="2000" b="1">
                <a:solidFill>
                  <a:srgbClr val="0D0D0D"/>
                </a:solidFill>
                <a:ea typeface="+mn-lt"/>
                <a:cs typeface="+mn-lt"/>
              </a:rPr>
              <a:t>Time-Frequency Match</a:t>
            </a:r>
            <a:r>
              <a:rPr lang="en-GB" sz="2000" i="0">
                <a:solidFill>
                  <a:srgbClr val="0D0D0D"/>
                </a:solidFill>
                <a:effectLst/>
                <a:ea typeface="+mn-lt"/>
                <a:cs typeface="+mn-lt"/>
              </a:rPr>
              <a:t>:</a:t>
            </a:r>
            <a:r>
              <a:rPr lang="en-GB" sz="2000" b="0" i="0">
                <a:solidFill>
                  <a:srgbClr val="0D0D0D"/>
                </a:solidFill>
                <a:effectLst/>
                <a:ea typeface="+mn-lt"/>
                <a:cs typeface="+mn-lt"/>
              </a:rPr>
              <a:t> </a:t>
            </a:r>
            <a:r>
              <a:rPr lang="en-GB" sz="2000">
                <a:solidFill>
                  <a:srgbClr val="0D0D0D"/>
                </a:solidFill>
                <a:ea typeface="+mn-lt"/>
                <a:cs typeface="+mn-lt"/>
              </a:rPr>
              <a:t>Just because we see certain frequencies doesn't </a:t>
            </a:r>
            <a:r>
              <a:rPr lang="en-GB" sz="2000" b="0" i="0">
                <a:solidFill>
                  <a:srgbClr val="0D0D0D"/>
                </a:solidFill>
                <a:effectLst/>
                <a:ea typeface="+mn-lt"/>
                <a:cs typeface="+mn-lt"/>
              </a:rPr>
              <a:t>mean </a:t>
            </a:r>
            <a:r>
              <a:rPr lang="en-GB" sz="2000">
                <a:solidFill>
                  <a:srgbClr val="0D0D0D"/>
                </a:solidFill>
                <a:ea typeface="+mn-lt"/>
                <a:cs typeface="+mn-lt"/>
              </a:rPr>
              <a:t>we can easily spot </a:t>
            </a:r>
            <a:r>
              <a:rPr lang="en-GB" sz="2000" b="0" i="0">
                <a:solidFill>
                  <a:srgbClr val="0D0D0D"/>
                </a:solidFill>
                <a:effectLst/>
                <a:ea typeface="+mn-lt"/>
                <a:cs typeface="+mn-lt"/>
              </a:rPr>
              <a:t>the </a:t>
            </a:r>
            <a:r>
              <a:rPr lang="en-GB" sz="2000">
                <a:solidFill>
                  <a:srgbClr val="0D0D0D"/>
                </a:solidFill>
                <a:ea typeface="+mn-lt"/>
                <a:cs typeface="+mn-lt"/>
              </a:rPr>
              <a:t>rhythm</a:t>
            </a:r>
            <a:r>
              <a:rPr lang="en-GB" sz="2000" b="0" i="0">
                <a:solidFill>
                  <a:srgbClr val="0D0D0D"/>
                </a:solidFill>
                <a:effectLst/>
                <a:ea typeface="+mn-lt"/>
                <a:cs typeface="+mn-lt"/>
              </a:rPr>
              <a:t>.</a:t>
            </a:r>
            <a:endParaRPr lang="en-GB" sz="2000">
              <a:ea typeface="+mn-lt"/>
              <a:cs typeface="+mn-lt"/>
            </a:endParaRPr>
          </a:p>
          <a:p>
            <a:pPr>
              <a:lnSpc>
                <a:spcPct val="100000"/>
              </a:lnSpc>
              <a:buFont typeface="Arial" panose="02110004020202020204"/>
              <a:buChar char="•"/>
            </a:pPr>
            <a:r>
              <a:rPr lang="en-GB" sz="2000" b="1">
                <a:solidFill>
                  <a:srgbClr val="0D0D0D"/>
                </a:solidFill>
                <a:ea typeface="+mn-lt"/>
                <a:cs typeface="+mn-lt"/>
              </a:rPr>
              <a:t>Complex Rhythms</a:t>
            </a:r>
            <a:r>
              <a:rPr lang="en-GB" sz="2000" i="0">
                <a:solidFill>
                  <a:srgbClr val="0D0D0D"/>
                </a:solidFill>
                <a:effectLst/>
                <a:ea typeface="+mn-lt"/>
                <a:cs typeface="+mn-lt"/>
              </a:rPr>
              <a:t>:</a:t>
            </a:r>
            <a:r>
              <a:rPr lang="en-GB" sz="2000" b="0" i="0">
                <a:solidFill>
                  <a:srgbClr val="0D0D0D"/>
                </a:solidFill>
                <a:effectLst/>
                <a:ea typeface="+mn-lt"/>
                <a:cs typeface="+mn-lt"/>
              </a:rPr>
              <a:t> FFT </a:t>
            </a:r>
            <a:r>
              <a:rPr lang="en-GB" sz="2000">
                <a:solidFill>
                  <a:srgbClr val="0D0D0D"/>
                </a:solidFill>
                <a:ea typeface="+mn-lt"/>
                <a:cs typeface="+mn-lt"/>
              </a:rPr>
              <a:t>has trouble with music that has a lot going on</a:t>
            </a:r>
            <a:r>
              <a:rPr lang="en-GB" sz="2000" b="0" i="0">
                <a:solidFill>
                  <a:srgbClr val="0D0D0D"/>
                </a:solidFill>
                <a:effectLst/>
                <a:ea typeface="+mn-lt"/>
                <a:cs typeface="+mn-lt"/>
              </a:rPr>
              <a:t>, making it </a:t>
            </a:r>
            <a:r>
              <a:rPr lang="en-GB" sz="2000">
                <a:solidFill>
                  <a:srgbClr val="0D0D0D"/>
                </a:solidFill>
                <a:ea typeface="+mn-lt"/>
                <a:cs typeface="+mn-lt"/>
              </a:rPr>
              <a:t>hard </a:t>
            </a:r>
            <a:r>
              <a:rPr lang="en-GB" sz="2000" b="0" i="0">
                <a:solidFill>
                  <a:srgbClr val="0D0D0D"/>
                </a:solidFill>
                <a:effectLst/>
                <a:ea typeface="+mn-lt"/>
                <a:cs typeface="+mn-lt"/>
              </a:rPr>
              <a:t>to </a:t>
            </a:r>
            <a:r>
              <a:rPr lang="en-GB" sz="2000">
                <a:solidFill>
                  <a:srgbClr val="0D0D0D"/>
                </a:solidFill>
                <a:ea typeface="+mn-lt"/>
                <a:cs typeface="+mn-lt"/>
              </a:rPr>
              <a:t>figure out </a:t>
            </a:r>
            <a:r>
              <a:rPr lang="en-GB" sz="2000" b="0" i="0">
                <a:solidFill>
                  <a:srgbClr val="0D0D0D"/>
                </a:solidFill>
                <a:effectLst/>
                <a:ea typeface="+mn-lt"/>
                <a:cs typeface="+mn-lt"/>
              </a:rPr>
              <a:t>the </a:t>
            </a:r>
            <a:r>
              <a:rPr lang="en-GB" sz="2000">
                <a:solidFill>
                  <a:srgbClr val="0D0D0D"/>
                </a:solidFill>
                <a:ea typeface="+mn-lt"/>
                <a:cs typeface="+mn-lt"/>
              </a:rPr>
              <a:t>beat</a:t>
            </a:r>
            <a:r>
              <a:rPr lang="en-GB" sz="2000" b="0" i="0">
                <a:solidFill>
                  <a:srgbClr val="0D0D0D"/>
                </a:solidFill>
                <a:effectLst/>
                <a:ea typeface="+mn-lt"/>
                <a:cs typeface="+mn-lt"/>
              </a:rPr>
              <a:t>.</a:t>
            </a:r>
            <a:endParaRPr lang="en-GB" sz="2000">
              <a:ea typeface="+mn-lt"/>
              <a:cs typeface="+mn-lt"/>
            </a:endParaRPr>
          </a:p>
          <a:p>
            <a:pPr>
              <a:lnSpc>
                <a:spcPct val="100000"/>
              </a:lnSpc>
              <a:buFont typeface="Arial" panose="02110004020202020204"/>
              <a:buChar char="•"/>
            </a:pPr>
            <a:r>
              <a:rPr lang="en-GB" sz="2000" b="1" i="0">
                <a:solidFill>
                  <a:srgbClr val="0D0D0D"/>
                </a:solidFill>
                <a:effectLst/>
                <a:ea typeface="+mn-lt"/>
                <a:cs typeface="+mn-lt"/>
              </a:rPr>
              <a:t>Noise</a:t>
            </a:r>
            <a:r>
              <a:rPr lang="en-GB" sz="2000">
                <a:solidFill>
                  <a:srgbClr val="0D0D0D"/>
                </a:solidFill>
                <a:ea typeface="+mn-lt"/>
                <a:cs typeface="+mn-lt"/>
              </a:rPr>
              <a:t>: Background noise can cause</a:t>
            </a:r>
            <a:r>
              <a:rPr lang="en-GB" sz="2000" b="0" i="0">
                <a:solidFill>
                  <a:srgbClr val="0D0D0D"/>
                </a:solidFill>
                <a:effectLst/>
                <a:ea typeface="+mn-lt"/>
                <a:cs typeface="+mn-lt"/>
              </a:rPr>
              <a:t> FFT to </a:t>
            </a:r>
            <a:r>
              <a:rPr lang="en-GB" sz="2000">
                <a:solidFill>
                  <a:srgbClr val="0D0D0D"/>
                </a:solidFill>
                <a:ea typeface="+mn-lt"/>
                <a:cs typeface="+mn-lt"/>
              </a:rPr>
              <a:t>make </a:t>
            </a:r>
            <a:r>
              <a:rPr lang="en-GB" sz="2000" b="0" i="0">
                <a:solidFill>
                  <a:srgbClr val="0D0D0D"/>
                </a:solidFill>
                <a:effectLst/>
                <a:ea typeface="+mn-lt"/>
                <a:cs typeface="+mn-lt"/>
              </a:rPr>
              <a:t>errors in rhythm </a:t>
            </a:r>
            <a:r>
              <a:rPr lang="en-GB" sz="2000">
                <a:solidFill>
                  <a:srgbClr val="0D0D0D"/>
                </a:solidFill>
                <a:ea typeface="+mn-lt"/>
                <a:cs typeface="+mn-lt"/>
              </a:rPr>
              <a:t>detection</a:t>
            </a:r>
            <a:r>
              <a:rPr lang="en-GB" sz="2000" b="0" i="0">
                <a:solidFill>
                  <a:srgbClr val="0D0D0D"/>
                </a:solidFill>
                <a:effectLst/>
                <a:ea typeface="+mn-lt"/>
                <a:cs typeface="+mn-lt"/>
              </a:rPr>
              <a:t>.</a:t>
            </a:r>
            <a:endParaRPr lang="en-GB" sz="2000">
              <a:ea typeface="+mn-lt"/>
              <a:cs typeface="+mn-lt"/>
            </a:endParaRPr>
          </a:p>
          <a:p>
            <a:pPr marL="0" indent="0" algn="l">
              <a:buNone/>
            </a:pPr>
            <a:endParaRPr lang="en-GB" b="0" i="0">
              <a:solidFill>
                <a:srgbClr val="0D0D0D"/>
              </a:solidFill>
              <a:effectLst/>
              <a:latin typeface="Söhne"/>
            </a:endParaRPr>
          </a:p>
          <a:p>
            <a:endParaRPr lang="en-GB"/>
          </a:p>
        </p:txBody>
      </p:sp>
    </p:spTree>
    <p:extLst>
      <p:ext uri="{BB962C8B-B14F-4D97-AF65-F5344CB8AC3E}">
        <p14:creationId xmlns:p14="http://schemas.microsoft.com/office/powerpoint/2010/main" val="3417586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F0D4-53A2-56FF-2FB1-1C9819FC3B59}"/>
              </a:ext>
            </a:extLst>
          </p:cNvPr>
          <p:cNvSpPr>
            <a:spLocks noGrp="1"/>
          </p:cNvSpPr>
          <p:nvPr>
            <p:ph type="title"/>
          </p:nvPr>
        </p:nvSpPr>
        <p:spPr/>
        <p:txBody>
          <a:bodyPr/>
          <a:lstStyle/>
          <a:p>
            <a:r>
              <a:rPr lang="en-GB"/>
              <a:t>Data</a:t>
            </a:r>
          </a:p>
        </p:txBody>
      </p:sp>
      <p:sp>
        <p:nvSpPr>
          <p:cNvPr id="3" name="内容占位符 2">
            <a:extLst>
              <a:ext uri="{FF2B5EF4-FFF2-40B4-BE49-F238E27FC236}">
                <a16:creationId xmlns:a16="http://schemas.microsoft.com/office/drawing/2014/main" id="{8D80FD5F-0F15-B059-3257-E99E503DC4CA}"/>
              </a:ext>
            </a:extLst>
          </p:cNvPr>
          <p:cNvSpPr>
            <a:spLocks noGrp="1"/>
          </p:cNvSpPr>
          <p:nvPr>
            <p:ph idx="1"/>
          </p:nvPr>
        </p:nvSpPr>
        <p:spPr>
          <a:xfrm>
            <a:off x="902208" y="1531197"/>
            <a:ext cx="10515600" cy="4351338"/>
          </a:xfrm>
        </p:spPr>
        <p:txBody>
          <a:bodyPr vert="horz" lIns="91440" tIns="45720" rIns="91440" bIns="45720" rtlCol="0" anchor="t">
            <a:normAutofit fontScale="92500"/>
          </a:bodyPr>
          <a:lstStyle/>
          <a:p>
            <a:pPr>
              <a:lnSpc>
                <a:spcPct val="120000"/>
              </a:lnSpc>
            </a:pPr>
            <a:r>
              <a:rPr lang="en-GB" sz="2200" b="1">
                <a:latin typeface="Times New Roman"/>
                <a:cs typeface="Times New Roman"/>
              </a:rPr>
              <a:t>Song Selection:</a:t>
            </a:r>
            <a:endParaRPr lang="en-GB" altLang="zh-CN" sz="2200" b="1">
              <a:latin typeface="Times New Roman"/>
              <a:ea typeface="等线" panose="02010600030101010101" pitchFamily="2" charset="-122"/>
              <a:cs typeface="Times New Roman"/>
            </a:endParaRPr>
          </a:p>
          <a:p>
            <a:pPr marL="685800">
              <a:lnSpc>
                <a:spcPct val="120000"/>
              </a:lnSpc>
              <a:spcBef>
                <a:spcPts val="500"/>
              </a:spcBef>
              <a:buFont typeface="Courier New" panose="020B0604020202020204" pitchFamily="34" charset="0"/>
              <a:buChar char="o"/>
            </a:pPr>
            <a:r>
              <a:rPr lang="en-GB" sz="2200">
                <a:latin typeface="Times New Roman"/>
                <a:cs typeface="Times New Roman"/>
              </a:rPr>
              <a:t>Electronic: To present dynamic rhythms and rich electronic timbres.</a:t>
            </a:r>
          </a:p>
          <a:p>
            <a:pPr lvl="1">
              <a:lnSpc>
                <a:spcPct val="120000"/>
              </a:lnSpc>
              <a:buFont typeface="Courier New" panose="020B0604020202020204" pitchFamily="34" charset="0"/>
              <a:buChar char="o"/>
            </a:pPr>
            <a:r>
              <a:rPr lang="en-GB" sz="2200">
                <a:latin typeface="Times New Roman"/>
                <a:cs typeface="Times New Roman"/>
              </a:rPr>
              <a:t>Classical: To showcase complex harmonies and melodic lines.</a:t>
            </a:r>
          </a:p>
          <a:p>
            <a:pPr lvl="1">
              <a:lnSpc>
                <a:spcPct val="120000"/>
              </a:lnSpc>
              <a:buFont typeface="Courier New" panose="020B0604020202020204" pitchFamily="34" charset="0"/>
              <a:buChar char="o"/>
            </a:pPr>
            <a:r>
              <a:rPr lang="en-GB" sz="2200">
                <a:latin typeface="Times New Roman"/>
                <a:cs typeface="Times New Roman"/>
              </a:rPr>
              <a:t>Pop: To reflect trends and characteristics of modern pop music.</a:t>
            </a:r>
            <a:endParaRPr lang="en-GB" sz="2200">
              <a:latin typeface="Aptos" panose="02110004020202020204"/>
              <a:cs typeface="Times New Roman"/>
            </a:endParaRPr>
          </a:p>
          <a:p>
            <a:pPr lvl="1">
              <a:lnSpc>
                <a:spcPct val="120000"/>
              </a:lnSpc>
              <a:buFont typeface="Courier New" panose="020B0604020202020204" pitchFamily="34" charset="0"/>
              <a:buChar char="o"/>
            </a:pPr>
            <a:endParaRPr lang="en-GB" sz="2200">
              <a:latin typeface="Times New Roman"/>
              <a:cs typeface="Times New Roman"/>
            </a:endParaRPr>
          </a:p>
          <a:p>
            <a:pPr>
              <a:lnSpc>
                <a:spcPct val="120000"/>
              </a:lnSpc>
            </a:pPr>
            <a:r>
              <a:rPr lang="en-GB" sz="2200" b="1">
                <a:latin typeface="Times New Roman"/>
                <a:cs typeface="Times New Roman"/>
              </a:rPr>
              <a:t>Data Processing:</a:t>
            </a:r>
          </a:p>
          <a:p>
            <a:pPr marL="685800">
              <a:lnSpc>
                <a:spcPct val="120000"/>
              </a:lnSpc>
              <a:spcBef>
                <a:spcPts val="500"/>
              </a:spcBef>
              <a:buFont typeface="Courier New" panose="020B0604020202020204" pitchFamily="34" charset="0"/>
              <a:buChar char="o"/>
            </a:pPr>
            <a:r>
              <a:rPr lang="en-GB" sz="2200">
                <a:latin typeface="Times New Roman"/>
                <a:cs typeface="Times New Roman"/>
              </a:rPr>
              <a:t>Frequency Extraction: Utilizing Fourier Transform (FFT) to </a:t>
            </a:r>
            <a:r>
              <a:rPr lang="en-GB" sz="2200" err="1">
                <a:latin typeface="Times New Roman"/>
                <a:cs typeface="Times New Roman"/>
              </a:rPr>
              <a:t>analyze</a:t>
            </a:r>
            <a:r>
              <a:rPr lang="en-GB" sz="2200">
                <a:latin typeface="Times New Roman"/>
                <a:cs typeface="Times New Roman"/>
              </a:rPr>
              <a:t> each song and extract key frequencies as the data foundation.</a:t>
            </a:r>
          </a:p>
          <a:p>
            <a:pPr marL="685800">
              <a:lnSpc>
                <a:spcPct val="120000"/>
              </a:lnSpc>
              <a:spcBef>
                <a:spcPts val="500"/>
              </a:spcBef>
              <a:buFont typeface="Courier New,monospace" panose="020B0604020202020204" pitchFamily="34" charset="0"/>
              <a:buChar char="o"/>
            </a:pPr>
            <a:r>
              <a:rPr lang="en-GB" sz="2200">
                <a:latin typeface="Times New Roman"/>
                <a:cs typeface="Times New Roman"/>
              </a:rPr>
              <a:t>All selected music will be in WAV format to ensure high-quality audio data for analysis.</a:t>
            </a:r>
            <a:endParaRPr lang="en-US" sz="2200">
              <a:latin typeface="Times New Roman"/>
              <a:cs typeface="Times New Roman"/>
            </a:endParaRPr>
          </a:p>
          <a:p>
            <a:pPr marL="685800" lvl="1">
              <a:lnSpc>
                <a:spcPct val="120000"/>
              </a:lnSpc>
              <a:spcBef>
                <a:spcPts val="500"/>
              </a:spcBef>
              <a:buFont typeface="Courier New,monospace" panose="020B0604020202020204" pitchFamily="34" charset="0"/>
              <a:buChar char="o"/>
            </a:pPr>
            <a:r>
              <a:rPr lang="en-GB" sz="2200">
                <a:latin typeface="Times New Roman"/>
                <a:cs typeface="Times New Roman"/>
              </a:rPr>
              <a:t>Uniform Sampling Rate: 44100Hz, to maintain consistency and accuracy in data processing.</a:t>
            </a:r>
            <a:endParaRPr lang="en-GB" sz="2200"/>
          </a:p>
          <a:p>
            <a:endParaRPr lang="en-GB">
              <a:latin typeface="Aptos" panose="02110004020202020204"/>
              <a:cs typeface="Times New Roman"/>
            </a:endParaRPr>
          </a:p>
        </p:txBody>
      </p:sp>
    </p:spTree>
    <p:extLst>
      <p:ext uri="{BB962C8B-B14F-4D97-AF65-F5344CB8AC3E}">
        <p14:creationId xmlns:p14="http://schemas.microsoft.com/office/powerpoint/2010/main" val="413185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7FD3D-CCCB-7581-3AD4-DEAEFD8C8F9F}"/>
              </a:ext>
            </a:extLst>
          </p:cNvPr>
          <p:cNvSpPr>
            <a:spLocks noGrp="1"/>
          </p:cNvSpPr>
          <p:nvPr>
            <p:ph type="title"/>
          </p:nvPr>
        </p:nvSpPr>
        <p:spPr/>
        <p:txBody>
          <a:bodyPr/>
          <a:lstStyle/>
          <a:p>
            <a:r>
              <a:rPr lang="en-GB"/>
              <a:t>Expected Result</a:t>
            </a:r>
          </a:p>
        </p:txBody>
      </p:sp>
      <p:sp>
        <p:nvSpPr>
          <p:cNvPr id="3" name="内容占位符 2">
            <a:extLst>
              <a:ext uri="{FF2B5EF4-FFF2-40B4-BE49-F238E27FC236}">
                <a16:creationId xmlns:a16="http://schemas.microsoft.com/office/drawing/2014/main" id="{58E4BABD-262D-BE9C-593F-096B57139B56}"/>
              </a:ext>
            </a:extLst>
          </p:cNvPr>
          <p:cNvSpPr>
            <a:spLocks noGrp="1"/>
          </p:cNvSpPr>
          <p:nvPr>
            <p:ph idx="1"/>
          </p:nvPr>
        </p:nvSpPr>
        <p:spPr>
          <a:xfrm>
            <a:off x="790448" y="1835997"/>
            <a:ext cx="10515600" cy="4351338"/>
          </a:xfrm>
        </p:spPr>
        <p:txBody>
          <a:bodyPr vert="horz" lIns="91440" tIns="45720" rIns="91440" bIns="45720" rtlCol="0" anchor="t">
            <a:normAutofit/>
          </a:bodyPr>
          <a:lstStyle/>
          <a:p>
            <a:r>
              <a:rPr lang="en-GB">
                <a:latin typeface="Times New Roman"/>
                <a:cs typeface="Times New Roman"/>
              </a:rPr>
              <a:t>Transform frequency data into intuitive visual representations through visualization techniques, allowing the audience to "see" the rhythm and stylistic differences in music.</a:t>
            </a:r>
          </a:p>
          <a:p>
            <a:r>
              <a:rPr lang="en-GB">
                <a:latin typeface="Times New Roman"/>
                <a:cs typeface="Times New Roman"/>
              </a:rPr>
              <a:t>Enhance understanding of the frequency characteristics of different music styles and delve deeper into the possibilities of music visualization.</a:t>
            </a:r>
          </a:p>
          <a:p>
            <a:endParaRPr lang="en-GB"/>
          </a:p>
        </p:txBody>
      </p:sp>
    </p:spTree>
    <p:extLst>
      <p:ext uri="{BB962C8B-B14F-4D97-AF65-F5344CB8AC3E}">
        <p14:creationId xmlns:p14="http://schemas.microsoft.com/office/powerpoint/2010/main" val="1622873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698C95-5913-AB4B-1370-717EABF8D479}"/>
              </a:ext>
            </a:extLst>
          </p:cNvPr>
          <p:cNvSpPr>
            <a:spLocks noGrp="1"/>
          </p:cNvSpPr>
          <p:nvPr>
            <p:ph idx="1"/>
          </p:nvPr>
        </p:nvSpPr>
        <p:spPr>
          <a:xfrm>
            <a:off x="482600" y="1711325"/>
            <a:ext cx="10515600" cy="4351338"/>
          </a:xfrm>
        </p:spPr>
        <p:txBody>
          <a:bodyPr/>
          <a:lstStyle/>
          <a:p>
            <a:r>
              <a:rPr lang="en-CN">
                <a:latin typeface="Times New Roman" panose="02020603050405020304" pitchFamily="18" charset="0"/>
                <a:cs typeface="Times New Roman" panose="02020603050405020304" pitchFamily="18" charset="0"/>
              </a:rPr>
              <a:t>Introduction</a:t>
            </a:r>
            <a:r>
              <a:rPr lang="en-GB">
                <a:latin typeface="Times New Roman" panose="02020603050405020304" pitchFamily="18" charset="0"/>
                <a:cs typeface="Times New Roman" panose="02020603050405020304" pitchFamily="18" charset="0"/>
              </a:rPr>
              <a:t> </a:t>
            </a:r>
            <a:r>
              <a:rPr lang="en-CN">
                <a:latin typeface="Times New Roman" panose="02020603050405020304" pitchFamily="18" charset="0"/>
                <a:cs typeface="Times New Roman" panose="02020603050405020304" pitchFamily="18" charset="0"/>
              </a:rPr>
              <a:t>(Task &amp; Motivation)</a:t>
            </a:r>
            <a:endParaRPr lang="en-GB">
              <a:latin typeface="Times New Roman" panose="02020603050405020304" pitchFamily="18" charset="0"/>
              <a:cs typeface="Times New Roman" panose="02020603050405020304" pitchFamily="18" charset="0"/>
            </a:endParaRPr>
          </a:p>
          <a:p>
            <a:r>
              <a:rPr lang="en-GB">
                <a:latin typeface="Times New Roman" panose="02020603050405020304" pitchFamily="18" charset="0"/>
                <a:cs typeface="Times New Roman" panose="02020603050405020304" pitchFamily="18" charset="0"/>
              </a:rPr>
              <a:t>Related Works</a:t>
            </a:r>
            <a:endParaRPr lang="en-CN">
              <a:latin typeface="Times New Roman" panose="02020603050405020304" pitchFamily="18" charset="0"/>
              <a:cs typeface="Times New Roman" panose="02020603050405020304" pitchFamily="18" charset="0"/>
            </a:endParaRPr>
          </a:p>
          <a:p>
            <a:r>
              <a:rPr lang="en-CN">
                <a:latin typeface="Times New Roman" panose="02020603050405020304" pitchFamily="18" charset="0"/>
                <a:cs typeface="Times New Roman" panose="02020603050405020304" pitchFamily="18" charset="0"/>
              </a:rPr>
              <a:t>Method &amp; Visualization</a:t>
            </a:r>
            <a:r>
              <a:rPr lang="en-GB">
                <a:latin typeface="Times New Roman" panose="02020603050405020304" pitchFamily="18" charset="0"/>
                <a:cs typeface="Times New Roman" panose="02020603050405020304" pitchFamily="18" charset="0"/>
              </a:rPr>
              <a:t> </a:t>
            </a:r>
            <a:r>
              <a:rPr lang="en-GB" b="0" i="0">
                <a:effectLst/>
                <a:latin typeface="Times New Roman" panose="02020603050405020304" pitchFamily="18" charset="0"/>
                <a:cs typeface="Times New Roman" panose="02020603050405020304" pitchFamily="18" charset="0"/>
              </a:rPr>
              <a:t>techniques </a:t>
            </a:r>
            <a:endParaRPr lang="en-GB">
              <a:latin typeface="Times New Roman" panose="02020603050405020304" pitchFamily="18" charset="0"/>
              <a:cs typeface="Times New Roman" panose="02020603050405020304" pitchFamily="18" charset="0"/>
            </a:endParaRPr>
          </a:p>
          <a:p>
            <a:r>
              <a:rPr lang="en-GB">
                <a:latin typeface="Times New Roman" panose="02020603050405020304" pitchFamily="18" charset="0"/>
                <a:cs typeface="Times New Roman" panose="02020603050405020304" pitchFamily="18" charset="0"/>
              </a:rPr>
              <a:t>Challenges</a:t>
            </a:r>
          </a:p>
          <a:p>
            <a:r>
              <a:rPr lang="en-CN">
                <a:latin typeface="Times New Roman" panose="02020603050405020304" pitchFamily="18" charset="0"/>
                <a:cs typeface="Times New Roman" panose="02020603050405020304" pitchFamily="18" charset="0"/>
              </a:rPr>
              <a:t>Data </a:t>
            </a:r>
            <a:endParaRPr lang="en-GB">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E</a:t>
            </a:r>
            <a:r>
              <a:rPr lang="en-US" altLang="zh-CN">
                <a:latin typeface="Times New Roman" panose="02020603050405020304" pitchFamily="18" charset="0"/>
                <a:cs typeface="Times New Roman" panose="02020603050405020304" pitchFamily="18" charset="0"/>
              </a:rPr>
              <a:t>xpect Result</a:t>
            </a:r>
            <a:endParaRPr lang="en-US">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454B56F-E9D9-08AE-6021-28CC12D10F5F}"/>
              </a:ext>
            </a:extLst>
          </p:cNvPr>
          <p:cNvSpPr txBox="1"/>
          <p:nvPr/>
        </p:nvSpPr>
        <p:spPr>
          <a:xfrm>
            <a:off x="482600" y="690320"/>
            <a:ext cx="9666233" cy="707886"/>
          </a:xfrm>
          <a:prstGeom prst="rect">
            <a:avLst/>
          </a:prstGeom>
          <a:noFill/>
        </p:spPr>
        <p:txBody>
          <a:bodyPr wrap="square">
            <a:spAutoFit/>
          </a:bodyPr>
          <a:lstStyle/>
          <a:p>
            <a:r>
              <a:rPr lang="en-GB" sz="4000" b="1">
                <a:latin typeface="Times New Roman" panose="02020603050405020304" pitchFamily="18" charset="0"/>
                <a:cs typeface="Times New Roman" panose="02020603050405020304" pitchFamily="18" charset="0"/>
              </a:rPr>
              <a:t>Overview of Presentation</a:t>
            </a:r>
          </a:p>
        </p:txBody>
      </p:sp>
    </p:spTree>
    <p:extLst>
      <p:ext uri="{BB962C8B-B14F-4D97-AF65-F5344CB8AC3E}">
        <p14:creationId xmlns:p14="http://schemas.microsoft.com/office/powerpoint/2010/main" val="254371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D7A44-242B-86B4-0D67-0788C2AEF470}"/>
              </a:ext>
            </a:extLst>
          </p:cNvPr>
          <p:cNvSpPr>
            <a:spLocks noGrp="1"/>
          </p:cNvSpPr>
          <p:nvPr>
            <p:ph type="title"/>
          </p:nvPr>
        </p:nvSpPr>
        <p:spPr/>
        <p:txBody>
          <a:bodyPr/>
          <a:lstStyle/>
          <a:p>
            <a:r>
              <a:rPr lang="en-CN">
                <a:latin typeface="Times New Roman" panose="02020603050405020304" pitchFamily="18" charset="0"/>
                <a:cs typeface="Times New Roman" panose="02020603050405020304" pitchFamily="18" charset="0"/>
              </a:rPr>
              <a:t>Introduction</a:t>
            </a:r>
            <a:r>
              <a:rPr lang="en-GB">
                <a:latin typeface="Times New Roman" panose="02020603050405020304" pitchFamily="18" charset="0"/>
                <a:cs typeface="Times New Roman" panose="02020603050405020304" pitchFamily="18" charset="0"/>
              </a:rPr>
              <a:t> </a:t>
            </a:r>
            <a:r>
              <a:rPr lang="en-CN">
                <a:latin typeface="Times New Roman" panose="02020603050405020304" pitchFamily="18" charset="0"/>
                <a:cs typeface="Times New Roman" panose="02020603050405020304" pitchFamily="18" charset="0"/>
              </a:rPr>
              <a:t>(Task &amp; Motivation)</a:t>
            </a:r>
            <a:br>
              <a:rPr lang="en-CN">
                <a:latin typeface="Times New Roman" panose="02020603050405020304" pitchFamily="18" charset="0"/>
                <a:cs typeface="Times New Roman" panose="02020603050405020304" pitchFamily="18" charset="0"/>
              </a:rPr>
            </a:br>
            <a:endParaRPr lang="en-GB"/>
          </a:p>
        </p:txBody>
      </p:sp>
      <p:sp>
        <p:nvSpPr>
          <p:cNvPr id="3" name="内容占位符 2">
            <a:extLst>
              <a:ext uri="{FF2B5EF4-FFF2-40B4-BE49-F238E27FC236}">
                <a16:creationId xmlns:a16="http://schemas.microsoft.com/office/drawing/2014/main" id="{65BE2BC8-9114-A067-81DD-7050518F08D2}"/>
              </a:ext>
            </a:extLst>
          </p:cNvPr>
          <p:cNvSpPr>
            <a:spLocks noGrp="1"/>
          </p:cNvSpPr>
          <p:nvPr>
            <p:ph idx="1"/>
          </p:nvPr>
        </p:nvSpPr>
        <p:spPr/>
        <p:txBody>
          <a:bodyPr/>
          <a:lstStyle/>
          <a:p>
            <a:r>
              <a:rPr lang="en-GB" b="1" i="0">
                <a:solidFill>
                  <a:srgbClr val="0D0D0D"/>
                </a:solidFill>
                <a:effectLst/>
                <a:latin typeface="Söhne"/>
              </a:rPr>
              <a:t>Enhancing the music experience</a:t>
            </a:r>
          </a:p>
          <a:p>
            <a:r>
              <a:rPr lang="en-GB" b="1" i="0">
                <a:solidFill>
                  <a:srgbClr val="0D0D0D"/>
                </a:solidFill>
                <a:effectLst/>
                <a:latin typeface="Söhne"/>
              </a:rPr>
              <a:t>Non-professional Music analysis for common people</a:t>
            </a:r>
            <a:endParaRPr lang="en-GB" b="1">
              <a:solidFill>
                <a:srgbClr val="0D0D0D"/>
              </a:solidFill>
              <a:latin typeface="Söhne"/>
            </a:endParaRPr>
          </a:p>
          <a:p>
            <a:r>
              <a:rPr lang="en-GB" b="1" i="0">
                <a:solidFill>
                  <a:srgbClr val="0D0D0D"/>
                </a:solidFill>
                <a:effectLst/>
                <a:latin typeface="Söhne"/>
              </a:rPr>
              <a:t>Use virtual effects and animations to enhance live performance effects</a:t>
            </a:r>
          </a:p>
          <a:p>
            <a:r>
              <a:rPr lang="en-GB" b="1">
                <a:solidFill>
                  <a:srgbClr val="0D0D0D"/>
                </a:solidFill>
                <a:latin typeface="Söhne"/>
              </a:rPr>
              <a:t>Try to convert .wav files into muti-tracks animations</a:t>
            </a:r>
            <a:endParaRPr lang="en-GB"/>
          </a:p>
        </p:txBody>
      </p:sp>
    </p:spTree>
    <p:extLst>
      <p:ext uri="{BB962C8B-B14F-4D97-AF65-F5344CB8AC3E}">
        <p14:creationId xmlns:p14="http://schemas.microsoft.com/office/powerpoint/2010/main" val="358205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5BAFF-BCC6-6867-384D-E53AE48AA721}"/>
              </a:ext>
            </a:extLst>
          </p:cNvPr>
          <p:cNvSpPr>
            <a:spLocks noGrp="1"/>
          </p:cNvSpPr>
          <p:nvPr>
            <p:ph type="title"/>
          </p:nvPr>
        </p:nvSpPr>
        <p:spPr/>
        <p:txBody>
          <a:bodyPr/>
          <a:lstStyle/>
          <a:p>
            <a:r>
              <a:rPr lang="en-GB">
                <a:latin typeface="Times New Roman" panose="02020603050405020304" pitchFamily="18" charset="0"/>
                <a:cs typeface="Times New Roman" panose="02020603050405020304" pitchFamily="18" charset="0"/>
              </a:rPr>
              <a:t>Related Works and Background</a:t>
            </a:r>
            <a:br>
              <a:rPr lang="en-CN">
                <a:latin typeface="Times New Roman" panose="02020603050405020304" pitchFamily="18" charset="0"/>
                <a:cs typeface="Times New Roman" panose="02020603050405020304" pitchFamily="18" charset="0"/>
              </a:rPr>
            </a:br>
            <a:endParaRPr lang="en-GB"/>
          </a:p>
        </p:txBody>
      </p:sp>
      <p:pic>
        <p:nvPicPr>
          <p:cNvPr id="5" name="内容占位符 4">
            <a:extLst>
              <a:ext uri="{FF2B5EF4-FFF2-40B4-BE49-F238E27FC236}">
                <a16:creationId xmlns:a16="http://schemas.microsoft.com/office/drawing/2014/main" id="{AEE3737F-02F8-2D6B-64E2-C23BB9B9664C}"/>
              </a:ext>
            </a:extLst>
          </p:cNvPr>
          <p:cNvPicPr>
            <a:picLocks noGrp="1" noChangeAspect="1"/>
          </p:cNvPicPr>
          <p:nvPr>
            <p:ph idx="1"/>
          </p:nvPr>
        </p:nvPicPr>
        <p:blipFill>
          <a:blip r:embed="rId2"/>
          <a:stretch>
            <a:fillRect/>
          </a:stretch>
        </p:blipFill>
        <p:spPr>
          <a:xfrm>
            <a:off x="974961" y="3766495"/>
            <a:ext cx="5674827" cy="2508471"/>
          </a:xfrm>
        </p:spPr>
      </p:pic>
      <p:pic>
        <p:nvPicPr>
          <p:cNvPr id="7" name="图片 6">
            <a:extLst>
              <a:ext uri="{FF2B5EF4-FFF2-40B4-BE49-F238E27FC236}">
                <a16:creationId xmlns:a16="http://schemas.microsoft.com/office/drawing/2014/main" id="{66B8BAAF-1873-EC7D-68C9-A853C3492BE7}"/>
              </a:ext>
            </a:extLst>
          </p:cNvPr>
          <p:cNvPicPr>
            <a:picLocks noChangeAspect="1"/>
          </p:cNvPicPr>
          <p:nvPr/>
        </p:nvPicPr>
        <p:blipFill>
          <a:blip r:embed="rId3"/>
          <a:stretch>
            <a:fillRect/>
          </a:stretch>
        </p:blipFill>
        <p:spPr>
          <a:xfrm>
            <a:off x="974961" y="1287068"/>
            <a:ext cx="5678375" cy="2220172"/>
          </a:xfrm>
          <a:prstGeom prst="rect">
            <a:avLst/>
          </a:prstGeom>
        </p:spPr>
      </p:pic>
      <p:sp>
        <p:nvSpPr>
          <p:cNvPr id="8" name="文本框 7">
            <a:extLst>
              <a:ext uri="{FF2B5EF4-FFF2-40B4-BE49-F238E27FC236}">
                <a16:creationId xmlns:a16="http://schemas.microsoft.com/office/drawing/2014/main" id="{1C45B8B8-320C-6DCB-8C08-1A28BFEB4CB1}"/>
              </a:ext>
            </a:extLst>
          </p:cNvPr>
          <p:cNvSpPr txBox="1"/>
          <p:nvPr/>
        </p:nvSpPr>
        <p:spPr>
          <a:xfrm>
            <a:off x="7199850" y="2283794"/>
            <a:ext cx="3131191" cy="461665"/>
          </a:xfrm>
          <a:prstGeom prst="rect">
            <a:avLst/>
          </a:prstGeom>
          <a:noFill/>
        </p:spPr>
        <p:txBody>
          <a:bodyPr wrap="square" rtlCol="0">
            <a:spAutoFit/>
          </a:bodyPr>
          <a:lstStyle/>
          <a:p>
            <a:r>
              <a:rPr lang="en-GB" sz="2400" b="1"/>
              <a:t>Original wave form</a:t>
            </a:r>
          </a:p>
        </p:txBody>
      </p:sp>
      <p:sp>
        <p:nvSpPr>
          <p:cNvPr id="9" name="文本框 8">
            <a:extLst>
              <a:ext uri="{FF2B5EF4-FFF2-40B4-BE49-F238E27FC236}">
                <a16:creationId xmlns:a16="http://schemas.microsoft.com/office/drawing/2014/main" id="{B258A415-F7DE-D4F0-B0BE-7559C953337E}"/>
              </a:ext>
            </a:extLst>
          </p:cNvPr>
          <p:cNvSpPr txBox="1"/>
          <p:nvPr/>
        </p:nvSpPr>
        <p:spPr>
          <a:xfrm>
            <a:off x="7199850" y="4789897"/>
            <a:ext cx="3871520" cy="461665"/>
          </a:xfrm>
          <a:prstGeom prst="rect">
            <a:avLst/>
          </a:prstGeom>
          <a:noFill/>
        </p:spPr>
        <p:txBody>
          <a:bodyPr wrap="square" rtlCol="0">
            <a:spAutoFit/>
          </a:bodyPr>
          <a:lstStyle/>
          <a:p>
            <a:r>
              <a:rPr lang="en-GB" sz="2400" b="1"/>
              <a:t>Virtualization through FFT</a:t>
            </a:r>
          </a:p>
        </p:txBody>
      </p:sp>
    </p:spTree>
    <p:extLst>
      <p:ext uri="{BB962C8B-B14F-4D97-AF65-F5344CB8AC3E}">
        <p14:creationId xmlns:p14="http://schemas.microsoft.com/office/powerpoint/2010/main" val="1774350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968F8F0-F419-5F42-12CE-3F27DF7C264F}"/>
              </a:ext>
            </a:extLst>
          </p:cNvPr>
          <p:cNvPicPr>
            <a:picLocks noChangeAspect="1"/>
          </p:cNvPicPr>
          <p:nvPr/>
        </p:nvPicPr>
        <p:blipFill>
          <a:blip r:embed="rId2"/>
          <a:stretch>
            <a:fillRect/>
          </a:stretch>
        </p:blipFill>
        <p:spPr>
          <a:xfrm>
            <a:off x="531224" y="225824"/>
            <a:ext cx="4405697" cy="2294581"/>
          </a:xfrm>
          <a:prstGeom prst="rect">
            <a:avLst/>
          </a:prstGeom>
        </p:spPr>
      </p:pic>
      <p:pic>
        <p:nvPicPr>
          <p:cNvPr id="7" name="图片 6">
            <a:extLst>
              <a:ext uri="{FF2B5EF4-FFF2-40B4-BE49-F238E27FC236}">
                <a16:creationId xmlns:a16="http://schemas.microsoft.com/office/drawing/2014/main" id="{6D21125D-06B1-FECB-CA91-431391EC22F9}"/>
              </a:ext>
            </a:extLst>
          </p:cNvPr>
          <p:cNvPicPr>
            <a:picLocks noChangeAspect="1"/>
          </p:cNvPicPr>
          <p:nvPr/>
        </p:nvPicPr>
        <p:blipFill>
          <a:blip r:embed="rId3"/>
          <a:stretch>
            <a:fillRect/>
          </a:stretch>
        </p:blipFill>
        <p:spPr>
          <a:xfrm>
            <a:off x="6853876" y="225824"/>
            <a:ext cx="4312492" cy="2294581"/>
          </a:xfrm>
          <a:prstGeom prst="rect">
            <a:avLst/>
          </a:prstGeom>
        </p:spPr>
      </p:pic>
      <p:sp>
        <p:nvSpPr>
          <p:cNvPr id="13" name="箭头: 左 12">
            <a:extLst>
              <a:ext uri="{FF2B5EF4-FFF2-40B4-BE49-F238E27FC236}">
                <a16:creationId xmlns:a16="http://schemas.microsoft.com/office/drawing/2014/main" id="{EB88C9DF-43EF-5109-2B35-2BBCA79727BE}"/>
              </a:ext>
            </a:extLst>
          </p:cNvPr>
          <p:cNvSpPr/>
          <p:nvPr/>
        </p:nvSpPr>
        <p:spPr>
          <a:xfrm>
            <a:off x="5174644" y="1085791"/>
            <a:ext cx="1332452" cy="57464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compose</a:t>
            </a:r>
          </a:p>
        </p:txBody>
      </p:sp>
      <p:pic>
        <p:nvPicPr>
          <p:cNvPr id="15" name="图片 14">
            <a:extLst>
              <a:ext uri="{FF2B5EF4-FFF2-40B4-BE49-F238E27FC236}">
                <a16:creationId xmlns:a16="http://schemas.microsoft.com/office/drawing/2014/main" id="{1DAA1B44-6321-469A-C4E2-A52D2199C5DF}"/>
              </a:ext>
            </a:extLst>
          </p:cNvPr>
          <p:cNvPicPr>
            <a:picLocks noChangeAspect="1"/>
          </p:cNvPicPr>
          <p:nvPr/>
        </p:nvPicPr>
        <p:blipFill>
          <a:blip r:embed="rId4"/>
          <a:stretch>
            <a:fillRect/>
          </a:stretch>
        </p:blipFill>
        <p:spPr>
          <a:xfrm>
            <a:off x="531224" y="3000600"/>
            <a:ext cx="4414872" cy="2673992"/>
          </a:xfrm>
          <a:prstGeom prst="rect">
            <a:avLst/>
          </a:prstGeom>
        </p:spPr>
      </p:pic>
      <p:sp>
        <p:nvSpPr>
          <p:cNvPr id="16" name="文本框 15">
            <a:extLst>
              <a:ext uri="{FF2B5EF4-FFF2-40B4-BE49-F238E27FC236}">
                <a16:creationId xmlns:a16="http://schemas.microsoft.com/office/drawing/2014/main" id="{A32F8B6F-472F-A676-8A2B-C057F28C7D58}"/>
              </a:ext>
            </a:extLst>
          </p:cNvPr>
          <p:cNvSpPr txBox="1"/>
          <p:nvPr/>
        </p:nvSpPr>
        <p:spPr>
          <a:xfrm>
            <a:off x="1766161" y="5981061"/>
            <a:ext cx="2225040" cy="369332"/>
          </a:xfrm>
          <a:prstGeom prst="rect">
            <a:avLst/>
          </a:prstGeom>
          <a:noFill/>
        </p:spPr>
        <p:txBody>
          <a:bodyPr wrap="square" rtlCol="0">
            <a:spAutoFit/>
          </a:bodyPr>
          <a:lstStyle/>
          <a:p>
            <a:r>
              <a:rPr lang="en-GB"/>
              <a:t>0.001s of a song</a:t>
            </a:r>
          </a:p>
        </p:txBody>
      </p:sp>
      <p:sp>
        <p:nvSpPr>
          <p:cNvPr id="18" name="文本框 17">
            <a:extLst>
              <a:ext uri="{FF2B5EF4-FFF2-40B4-BE49-F238E27FC236}">
                <a16:creationId xmlns:a16="http://schemas.microsoft.com/office/drawing/2014/main" id="{C503CDFE-E92E-6767-59CF-07CE3C70B935}"/>
              </a:ext>
            </a:extLst>
          </p:cNvPr>
          <p:cNvSpPr txBox="1"/>
          <p:nvPr/>
        </p:nvSpPr>
        <p:spPr>
          <a:xfrm>
            <a:off x="6167305" y="2703021"/>
            <a:ext cx="5087923" cy="1754326"/>
          </a:xfrm>
          <a:prstGeom prst="rect">
            <a:avLst/>
          </a:prstGeom>
          <a:noFill/>
        </p:spPr>
        <p:txBody>
          <a:bodyPr wrap="square" lIns="91440" tIns="45720" rIns="91440" bIns="45720" rtlCol="0" anchor="t">
            <a:spAutoFit/>
          </a:bodyPr>
          <a:lstStyle/>
          <a:p>
            <a:r>
              <a:rPr lang="en-GB">
                <a:solidFill>
                  <a:srgbClr val="0D0D0D"/>
                </a:solidFill>
                <a:ea typeface="+mn-lt"/>
                <a:cs typeface="+mn-lt"/>
              </a:rPr>
              <a:t>We create 20000</a:t>
            </a:r>
            <a:r>
              <a:rPr lang="en-GB">
                <a:latin typeface="Aptos"/>
                <a:cs typeface="Times New Roman"/>
              </a:rPr>
              <a:t> </a:t>
            </a:r>
            <a:r>
              <a:rPr lang="en-GB">
                <a:solidFill>
                  <a:srgbClr val="0D0D0D"/>
                </a:solidFill>
                <a:latin typeface="Söhne"/>
                <a:cs typeface="Times New Roman"/>
              </a:rPr>
              <a:t>Frequencies</a:t>
            </a:r>
            <a:r>
              <a:rPr lang="en-GB" b="0" i="0">
                <a:solidFill>
                  <a:srgbClr val="0D0D0D"/>
                </a:solidFill>
                <a:effectLst/>
                <a:latin typeface="Söhne"/>
              </a:rPr>
              <a:t>, and we multiply each of them with every collected points in the song. Then, we can use the sum of the result to find out </a:t>
            </a:r>
            <a:r>
              <a:rPr lang="en-GB" b="0" i="0" err="1">
                <a:solidFill>
                  <a:srgbClr val="0D0D0D"/>
                </a:solidFill>
                <a:effectLst/>
                <a:latin typeface="Söhne"/>
              </a:rPr>
              <a:t>wich</a:t>
            </a:r>
            <a:r>
              <a:rPr lang="en-GB" b="0" i="0">
                <a:solidFill>
                  <a:srgbClr val="0D0D0D"/>
                </a:solidFill>
                <a:effectLst/>
                <a:latin typeface="Söhne"/>
              </a:rPr>
              <a:t> frequency is much more important in this 0.001s period.</a:t>
            </a:r>
            <a:r>
              <a:rPr lang="en-GB">
                <a:solidFill>
                  <a:srgbClr val="0D0D0D"/>
                </a:solidFill>
                <a:latin typeface="Söhne"/>
              </a:rPr>
              <a:t> </a:t>
            </a:r>
          </a:p>
          <a:p>
            <a:endParaRPr lang="en-GB"/>
          </a:p>
        </p:txBody>
      </p:sp>
      <p:pic>
        <p:nvPicPr>
          <p:cNvPr id="20" name="图片 19">
            <a:extLst>
              <a:ext uri="{FF2B5EF4-FFF2-40B4-BE49-F238E27FC236}">
                <a16:creationId xmlns:a16="http://schemas.microsoft.com/office/drawing/2014/main" id="{C0DB7326-C648-1878-2C69-2DF544B36789}"/>
              </a:ext>
            </a:extLst>
          </p:cNvPr>
          <p:cNvPicPr>
            <a:picLocks noChangeAspect="1"/>
          </p:cNvPicPr>
          <p:nvPr/>
        </p:nvPicPr>
        <p:blipFill>
          <a:blip r:embed="rId5"/>
          <a:stretch>
            <a:fillRect/>
          </a:stretch>
        </p:blipFill>
        <p:spPr>
          <a:xfrm>
            <a:off x="5693974" y="4530128"/>
            <a:ext cx="5922628" cy="1820265"/>
          </a:xfrm>
          <a:prstGeom prst="rect">
            <a:avLst/>
          </a:prstGeom>
        </p:spPr>
      </p:pic>
    </p:spTree>
    <p:extLst>
      <p:ext uri="{BB962C8B-B14F-4D97-AF65-F5344CB8AC3E}">
        <p14:creationId xmlns:p14="http://schemas.microsoft.com/office/powerpoint/2010/main" val="400747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698EF2-2108-DC01-1710-78F8E09972B6}"/>
              </a:ext>
            </a:extLst>
          </p:cNvPr>
          <p:cNvPicPr>
            <a:picLocks noChangeAspect="1"/>
          </p:cNvPicPr>
          <p:nvPr/>
        </p:nvPicPr>
        <p:blipFill>
          <a:blip r:embed="rId2"/>
          <a:stretch>
            <a:fillRect/>
          </a:stretch>
        </p:blipFill>
        <p:spPr>
          <a:xfrm>
            <a:off x="376902" y="621106"/>
            <a:ext cx="4702619" cy="2686594"/>
          </a:xfrm>
          <a:prstGeom prst="rect">
            <a:avLst/>
          </a:prstGeom>
        </p:spPr>
      </p:pic>
      <p:sp>
        <p:nvSpPr>
          <p:cNvPr id="6" name="Rectangle 1">
            <a:extLst>
              <a:ext uri="{FF2B5EF4-FFF2-40B4-BE49-F238E27FC236}">
                <a16:creationId xmlns:a16="http://schemas.microsoft.com/office/drawing/2014/main" id="{5A5FF610-59AB-5A08-4AFA-5FD8C8FF65E3}"/>
              </a:ext>
            </a:extLst>
          </p:cNvPr>
          <p:cNvSpPr>
            <a:spLocks noChangeArrowheads="1"/>
          </p:cNvSpPr>
          <p:nvPr/>
        </p:nvSpPr>
        <p:spPr bwMode="auto">
          <a:xfrm>
            <a:off x="376902" y="3513072"/>
            <a:ext cx="1117617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The distribution of components of a sound wave across 20,000 frequencies.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a:t>What we are going to do: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800" b="1" i="0" u="none" strike="noStrike" cap="none" normalizeH="0" baseline="0">
                <a:ln>
                  <a:noFill/>
                </a:ln>
                <a:solidFill>
                  <a:schemeClr val="tx1"/>
                </a:solidFill>
                <a:effectLst/>
                <a:latin typeface="Arial" panose="020B0604020202020204" pitchFamily="34" charset="0"/>
              </a:rPr>
              <a:t>Spectral Analysis: </a:t>
            </a:r>
            <a:r>
              <a:rPr kumimoji="0" lang="en-GB" altLang="en-US" sz="1800" b="1" i="0" u="none" strike="noStrike" cap="none" normalizeH="0" baseline="0" err="1">
                <a:ln>
                  <a:noFill/>
                </a:ln>
                <a:solidFill>
                  <a:schemeClr val="tx1"/>
                </a:solidFill>
                <a:effectLst/>
                <a:latin typeface="Arial" panose="020B0604020202020204" pitchFamily="34" charset="0"/>
              </a:rPr>
              <a:t>Analyzing</a:t>
            </a:r>
            <a:r>
              <a:rPr kumimoji="0" lang="en-GB" altLang="en-US" sz="1800" b="1" i="0" u="none" strike="noStrike" cap="none" normalizeH="0" baseline="0">
                <a:ln>
                  <a:noFill/>
                </a:ln>
                <a:solidFill>
                  <a:schemeClr val="tx1"/>
                </a:solidFill>
                <a:effectLst/>
                <a:latin typeface="Arial" panose="020B0604020202020204" pitchFamily="34" charset="0"/>
              </a:rPr>
              <a:t> the frequency spectrum of the frequency domain representation to identify frequency components associated with drum beats. Typically, drum beats generate stronger energy in the lower frequency range.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800" b="1" i="0" u="none" strike="noStrike" cap="none" normalizeH="0" baseline="0">
                <a:ln>
                  <a:noFill/>
                </a:ln>
                <a:solidFill>
                  <a:schemeClr val="tx1"/>
                </a:solidFill>
                <a:effectLst/>
                <a:latin typeface="Arial" panose="020B0604020202020204" pitchFamily="34" charset="0"/>
              </a:rPr>
              <a:t>Extraction of Drum Signals: Based on the spectral analysis results, selecting frequency components related to drum beats and extracting them.</a:t>
            </a:r>
            <a:endParaRPr kumimoji="0" lang="en-US" altLang="en-US" sz="18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内容占位符 4">
            <a:extLst>
              <a:ext uri="{FF2B5EF4-FFF2-40B4-BE49-F238E27FC236}">
                <a16:creationId xmlns:a16="http://schemas.microsoft.com/office/drawing/2014/main" id="{C367D2D3-205B-404A-426E-C342944A8335}"/>
              </a:ext>
            </a:extLst>
          </p:cNvPr>
          <p:cNvPicPr>
            <a:picLocks noGrp="1" noChangeAspect="1"/>
          </p:cNvPicPr>
          <p:nvPr>
            <p:ph idx="1"/>
          </p:nvPr>
        </p:nvPicPr>
        <p:blipFill>
          <a:blip r:embed="rId3"/>
          <a:stretch>
            <a:fillRect/>
          </a:stretch>
        </p:blipFill>
        <p:spPr>
          <a:xfrm>
            <a:off x="6621472" y="720893"/>
            <a:ext cx="5358386" cy="2368593"/>
          </a:xfrm>
        </p:spPr>
      </p:pic>
      <p:sp>
        <p:nvSpPr>
          <p:cNvPr id="8" name="箭头: 右 7">
            <a:extLst>
              <a:ext uri="{FF2B5EF4-FFF2-40B4-BE49-F238E27FC236}">
                <a16:creationId xmlns:a16="http://schemas.microsoft.com/office/drawing/2014/main" id="{C53A7D86-94C4-01CF-553B-BFD19733B6E0}"/>
              </a:ext>
            </a:extLst>
          </p:cNvPr>
          <p:cNvSpPr/>
          <p:nvPr/>
        </p:nvSpPr>
        <p:spPr>
          <a:xfrm>
            <a:off x="5235819" y="1729271"/>
            <a:ext cx="1188240" cy="4702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virtualize</a:t>
            </a:r>
          </a:p>
        </p:txBody>
      </p:sp>
    </p:spTree>
    <p:extLst>
      <p:ext uri="{BB962C8B-B14F-4D97-AF65-F5344CB8AC3E}">
        <p14:creationId xmlns:p14="http://schemas.microsoft.com/office/powerpoint/2010/main" val="395262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1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07631D1C-6D3B-7424-E6A3-3A60A6ABA822}"/>
              </a:ext>
            </a:extLst>
          </p:cNvPr>
          <p:cNvPicPr>
            <a:picLocks noChangeAspect="1"/>
          </p:cNvPicPr>
          <p:nvPr/>
        </p:nvPicPr>
        <p:blipFill rotWithShape="1">
          <a:blip r:embed="rId2"/>
          <a:srcRect t="13741" r="1" b="4406"/>
          <a:stretch/>
        </p:blipFill>
        <p:spPr>
          <a:xfrm>
            <a:off x="626590" y="317578"/>
            <a:ext cx="10851111" cy="3508437"/>
          </a:xfrm>
          <a:prstGeom prst="rect">
            <a:avLst/>
          </a:prstGeom>
        </p:spPr>
      </p:pic>
      <p:grpSp>
        <p:nvGrpSpPr>
          <p:cNvPr id="52"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53"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5"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ECD882AC-4B72-6803-B58A-81124DD03B14}"/>
              </a:ext>
            </a:extLst>
          </p:cNvPr>
          <p:cNvSpPr>
            <a:spLocks noGrp="1"/>
          </p:cNvSpPr>
          <p:nvPr>
            <p:ph type="title"/>
          </p:nvPr>
        </p:nvSpPr>
        <p:spPr>
          <a:xfrm>
            <a:off x="630936" y="4018137"/>
            <a:ext cx="4569060" cy="2129586"/>
          </a:xfrm>
          <a:noFill/>
        </p:spPr>
        <p:txBody>
          <a:bodyPr anchor="t">
            <a:normAutofit/>
          </a:bodyPr>
          <a:lstStyle/>
          <a:p>
            <a:r>
              <a:rPr lang="en-CN" sz="4800">
                <a:solidFill>
                  <a:schemeClr val="bg1"/>
                </a:solidFill>
                <a:latin typeface="Times New Roman" panose="02020603050405020304" pitchFamily="18" charset="0"/>
                <a:cs typeface="Times New Roman" panose="02020603050405020304" pitchFamily="18" charset="0"/>
              </a:rPr>
              <a:t>Method &amp; Visualization</a:t>
            </a:r>
          </a:p>
        </p:txBody>
      </p:sp>
      <p:sp>
        <p:nvSpPr>
          <p:cNvPr id="3" name="内容占位符 2">
            <a:extLst>
              <a:ext uri="{FF2B5EF4-FFF2-40B4-BE49-F238E27FC236}">
                <a16:creationId xmlns:a16="http://schemas.microsoft.com/office/drawing/2014/main" id="{1A11F947-2F02-3960-7E1C-9CFF6384EDB8}"/>
              </a:ext>
            </a:extLst>
          </p:cNvPr>
          <p:cNvSpPr>
            <a:spLocks noGrp="1"/>
          </p:cNvSpPr>
          <p:nvPr>
            <p:ph idx="1"/>
          </p:nvPr>
        </p:nvSpPr>
        <p:spPr>
          <a:xfrm>
            <a:off x="5486080" y="4018143"/>
            <a:ext cx="5674105" cy="2129599"/>
          </a:xfrm>
          <a:noFill/>
        </p:spPr>
        <p:txBody>
          <a:bodyPr anchor="t">
            <a:normAutofit/>
          </a:bodyPr>
          <a:lstStyle/>
          <a:p>
            <a:r>
              <a:rPr lang="en-GB" sz="1800">
                <a:solidFill>
                  <a:schemeClr val="bg1"/>
                </a:solidFill>
              </a:rPr>
              <a:t>Extract each tracks in the songs</a:t>
            </a:r>
          </a:p>
          <a:p>
            <a:r>
              <a:rPr lang="en-GB" sz="1800">
                <a:solidFill>
                  <a:schemeClr val="bg1"/>
                </a:solidFill>
              </a:rPr>
              <a:t>Use FFT to each tracks to find the beats of each tracks</a:t>
            </a:r>
          </a:p>
          <a:p>
            <a:r>
              <a:rPr lang="en-GB" sz="1800">
                <a:solidFill>
                  <a:schemeClr val="bg1"/>
                </a:solidFill>
              </a:rPr>
              <a:t>Use A</a:t>
            </a:r>
            <a:r>
              <a:rPr lang="en-GB" sz="1800" b="0" i="0">
                <a:solidFill>
                  <a:schemeClr val="bg1"/>
                </a:solidFill>
                <a:effectLst/>
                <a:latin typeface="Söhne"/>
              </a:rPr>
              <a:t>dobe After Effects to make animations for each tracks</a:t>
            </a:r>
            <a:endParaRPr lang="en-GB" sz="1800">
              <a:solidFill>
                <a:schemeClr val="bg1"/>
              </a:solidFill>
            </a:endParaRPr>
          </a:p>
          <a:p>
            <a:endParaRPr lang="en-GB" sz="1800">
              <a:solidFill>
                <a:schemeClr val="bg1"/>
              </a:solidFill>
            </a:endParaRPr>
          </a:p>
        </p:txBody>
      </p:sp>
    </p:spTree>
    <p:extLst>
      <p:ext uri="{BB962C8B-B14F-4D97-AF65-F5344CB8AC3E}">
        <p14:creationId xmlns:p14="http://schemas.microsoft.com/office/powerpoint/2010/main" val="82631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79B921-FBD6-BFA1-EA96-5F477F617A05}"/>
              </a:ext>
            </a:extLst>
          </p:cNvPr>
          <p:cNvSpPr txBox="1"/>
          <p:nvPr/>
        </p:nvSpPr>
        <p:spPr>
          <a:xfrm>
            <a:off x="611257" y="1774135"/>
            <a:ext cx="10624930" cy="3939540"/>
          </a:xfrm>
          <a:prstGeom prst="rect">
            <a:avLst/>
          </a:prstGeom>
          <a:noFill/>
        </p:spPr>
        <p:txBody>
          <a:bodyPr wrap="square" rtlCol="0">
            <a:spAutoFit/>
          </a:bodyPr>
          <a:lstStyle/>
          <a:p>
            <a:pPr marL="285750" indent="-285750" algn="just">
              <a:spcAft>
                <a:spcPts val="400"/>
              </a:spcAft>
              <a:buFont typeface="Arial" panose="020B0604020202020204" pitchFamily="34" charset="0"/>
              <a:buChar char="•"/>
            </a:pPr>
            <a:r>
              <a:rPr lang="en-US" altLang="zh-CN" sz="2400" dirty="0"/>
              <a:t>Goal:</a:t>
            </a:r>
            <a:r>
              <a:rPr lang="zh-CN" altLang="en-US" sz="2400" dirty="0"/>
              <a:t> </a:t>
            </a:r>
            <a:r>
              <a:rPr lang="en-US" altLang="zh-CN" sz="2400" dirty="0"/>
              <a:t>Create an audio visual video that transforms the selected piece of music into a dynamic visual representation to enhance the audience's auditory experience.</a:t>
            </a:r>
          </a:p>
          <a:p>
            <a:pPr marL="285750" indent="-285750" algn="just">
              <a:spcAft>
                <a:spcPts val="400"/>
              </a:spcAft>
              <a:buFont typeface="Arial" panose="020B0604020202020204" pitchFamily="34" charset="0"/>
              <a:buChar char="•"/>
            </a:pPr>
            <a:r>
              <a:rPr lang="en-US" altLang="zh-CN" sz="2400" dirty="0"/>
              <a:t>Basic setup: The video will be produced at 1080p resolution, with a frame rate of 30FPS, and the total duration matches the length of the track.</a:t>
            </a:r>
          </a:p>
          <a:p>
            <a:pPr marL="285750" indent="-285750" algn="just">
              <a:spcAft>
                <a:spcPts val="400"/>
              </a:spcAft>
              <a:buFont typeface="Arial" panose="020B0604020202020204" pitchFamily="34" charset="0"/>
              <a:buChar char="•"/>
            </a:pPr>
            <a:r>
              <a:rPr lang="en-US" altLang="zh-CN" sz="2400" dirty="0"/>
              <a:t>Expected effect: Dynamically adjust the size, color, and form of visual elements according to the rhythm and frequency of the music.</a:t>
            </a:r>
          </a:p>
          <a:p>
            <a:pPr marL="285750" indent="-285750" algn="just">
              <a:spcAft>
                <a:spcPts val="400"/>
              </a:spcAft>
              <a:buFont typeface="Arial" panose="020B0604020202020204" pitchFamily="34" charset="0"/>
              <a:buChar char="•"/>
            </a:pPr>
            <a:r>
              <a:rPr lang="en-US" altLang="zh-CN" sz="2400" dirty="0"/>
              <a:t>The project will start with track analysis to identify the key rhythm points and energy peaks of the music, then design visual elements based on this data, followed by animation, and finally rendering and post-processing.</a:t>
            </a:r>
            <a:endParaRPr lang="zh-CN" altLang="en-US" sz="2400" dirty="0"/>
          </a:p>
        </p:txBody>
      </p:sp>
      <p:sp>
        <p:nvSpPr>
          <p:cNvPr id="3" name="标题 1">
            <a:extLst>
              <a:ext uri="{FF2B5EF4-FFF2-40B4-BE49-F238E27FC236}">
                <a16:creationId xmlns:a16="http://schemas.microsoft.com/office/drawing/2014/main" id="{EA73B5E8-98D4-108F-E1FA-B3E19F05146C}"/>
              </a:ext>
            </a:extLst>
          </p:cNvPr>
          <p:cNvSpPr>
            <a:spLocks noGrp="1"/>
          </p:cNvSpPr>
          <p:nvPr/>
        </p:nvSpPr>
        <p:spPr>
          <a:xfrm>
            <a:off x="705679" y="470279"/>
            <a:ext cx="7301948" cy="1035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n-lt"/>
              </a:rPr>
              <a:t>AE</a:t>
            </a:r>
          </a:p>
        </p:txBody>
      </p:sp>
    </p:spTree>
    <p:extLst>
      <p:ext uri="{BB962C8B-B14F-4D97-AF65-F5344CB8AC3E}">
        <p14:creationId xmlns:p14="http://schemas.microsoft.com/office/powerpoint/2010/main" val="351714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46FC8C-7B77-3587-AAAE-614CA64C15D0}"/>
              </a:ext>
            </a:extLst>
          </p:cNvPr>
          <p:cNvSpPr txBox="1"/>
          <p:nvPr/>
        </p:nvSpPr>
        <p:spPr>
          <a:xfrm>
            <a:off x="561560" y="1302025"/>
            <a:ext cx="10957891" cy="3785652"/>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400" dirty="0"/>
              <a:t>Use the rhythm of audio to emit particles, driving the rate and speed of particle emission.</a:t>
            </a:r>
          </a:p>
          <a:p>
            <a:pPr marL="342900" indent="-342900" algn="just">
              <a:buFont typeface="Arial" panose="020B0604020202020204" pitchFamily="34" charset="0"/>
              <a:buChar char="•"/>
            </a:pPr>
            <a:r>
              <a:rPr lang="en-US" altLang="zh-CN" sz="2400" dirty="0"/>
              <a:t>The frequency spectrum of the audio is converted into a numerical value, which is implemented with the </a:t>
            </a:r>
            <a:r>
              <a:rPr lang="en-US" altLang="zh-CN" sz="2400" b="1" dirty="0" err="1"/>
              <a:t>FreqReact</a:t>
            </a:r>
            <a:r>
              <a:rPr lang="en-US" altLang="zh-CN" sz="2400" dirty="0"/>
              <a:t> script. We plan to use the following particle plugins:</a:t>
            </a:r>
          </a:p>
          <a:p>
            <a:pPr marL="342900" indent="-342900" algn="just">
              <a:buFont typeface="Arial" panose="020B0604020202020204" pitchFamily="34" charset="0"/>
              <a:buChar char="•"/>
            </a:pPr>
            <a:r>
              <a:rPr lang="en-US" altLang="zh-CN" sz="2400" b="1" dirty="0"/>
              <a:t>Optical Flares</a:t>
            </a:r>
          </a:p>
          <a:p>
            <a:pPr marL="342900" indent="-342900" algn="just">
              <a:buFont typeface="Arial" panose="020B0604020202020204" pitchFamily="34" charset="0"/>
              <a:buChar char="•"/>
            </a:pPr>
            <a:r>
              <a:rPr lang="en-US" altLang="zh-CN" sz="2400" b="1" dirty="0"/>
              <a:t>Particular</a:t>
            </a:r>
          </a:p>
          <a:p>
            <a:pPr marL="342900" indent="-342900" algn="just">
              <a:buFont typeface="Arial" panose="020B0604020202020204" pitchFamily="34" charset="0"/>
              <a:buChar char="•"/>
            </a:pPr>
            <a:r>
              <a:rPr lang="en-US" altLang="zh-CN" sz="2400" b="1" dirty="0"/>
              <a:t>Shine</a:t>
            </a:r>
          </a:p>
          <a:p>
            <a:pPr marL="342900" indent="-342900" algn="just">
              <a:buFont typeface="Arial" panose="020B0604020202020204" pitchFamily="34" charset="0"/>
              <a:buChar char="•"/>
            </a:pPr>
            <a:r>
              <a:rPr lang="en-US" altLang="zh-CN" sz="2400" b="1" dirty="0" err="1"/>
              <a:t>Uni.Glow</a:t>
            </a:r>
            <a:endParaRPr lang="en-US" altLang="zh-CN" sz="2400" b="1" dirty="0"/>
          </a:p>
          <a:p>
            <a:pPr marL="342900" indent="-342900" algn="just">
              <a:buFont typeface="Arial" panose="020B0604020202020204" pitchFamily="34" charset="0"/>
              <a:buChar char="•"/>
            </a:pPr>
            <a:r>
              <a:rPr lang="en-US" altLang="zh-CN" sz="2400" b="1" dirty="0"/>
              <a:t>Gradient Ramp</a:t>
            </a:r>
            <a:endParaRPr lang="zh-CN" altLang="en-US" sz="2400" b="1" dirty="0"/>
          </a:p>
        </p:txBody>
      </p:sp>
      <p:sp>
        <p:nvSpPr>
          <p:cNvPr id="3" name="文本框 2">
            <a:extLst>
              <a:ext uri="{FF2B5EF4-FFF2-40B4-BE49-F238E27FC236}">
                <a16:creationId xmlns:a16="http://schemas.microsoft.com/office/drawing/2014/main" id="{1873A5C5-0360-8102-396F-FEAEDCD80D41}"/>
              </a:ext>
            </a:extLst>
          </p:cNvPr>
          <p:cNvSpPr txBox="1"/>
          <p:nvPr/>
        </p:nvSpPr>
        <p:spPr>
          <a:xfrm>
            <a:off x="561560" y="377688"/>
            <a:ext cx="5839240" cy="769441"/>
          </a:xfrm>
          <a:prstGeom prst="rect">
            <a:avLst/>
          </a:prstGeom>
          <a:noFill/>
        </p:spPr>
        <p:txBody>
          <a:bodyPr wrap="square" rtlCol="0">
            <a:spAutoFit/>
          </a:bodyPr>
          <a:lstStyle/>
          <a:p>
            <a:r>
              <a:rPr lang="en-US" altLang="zh-CN" sz="4400" b="1" dirty="0"/>
              <a:t>Animation and effects</a:t>
            </a:r>
            <a:endParaRPr lang="zh-CN" altLang="en-US" sz="4400" b="1" dirty="0"/>
          </a:p>
        </p:txBody>
      </p:sp>
    </p:spTree>
    <p:extLst>
      <p:ext uri="{BB962C8B-B14F-4D97-AF65-F5344CB8AC3E}">
        <p14:creationId xmlns:p14="http://schemas.microsoft.com/office/powerpoint/2010/main" val="4797208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1435</Words>
  <Application>Microsoft Office PowerPoint</Application>
  <PresentationFormat>宽屏</PresentationFormat>
  <Paragraphs>98</Paragraphs>
  <Slides>15</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Courier New,monospace</vt:lpstr>
      <vt:lpstr>Söhne</vt:lpstr>
      <vt:lpstr>Aptos</vt:lpstr>
      <vt:lpstr>Aptos Display</vt:lpstr>
      <vt:lpstr>Arial</vt:lpstr>
      <vt:lpstr>Courier New</vt:lpstr>
      <vt:lpstr>Times New Roman</vt:lpstr>
      <vt:lpstr>Office 主题​​</vt:lpstr>
      <vt:lpstr>PowerPoint 演示文稿</vt:lpstr>
      <vt:lpstr>PowerPoint 演示文稿</vt:lpstr>
      <vt:lpstr>Introduction (Task &amp; Motivation) </vt:lpstr>
      <vt:lpstr>Related Works and Background </vt:lpstr>
      <vt:lpstr>PowerPoint 演示文稿</vt:lpstr>
      <vt:lpstr>PowerPoint 演示文稿</vt:lpstr>
      <vt:lpstr>Method &amp; Visualization</vt:lpstr>
      <vt:lpstr>PowerPoint 演示文稿</vt:lpstr>
      <vt:lpstr>PowerPoint 演示文稿</vt:lpstr>
      <vt:lpstr>PowerPoint 演示文稿</vt:lpstr>
      <vt:lpstr>Challenges for extracting audio tracks</vt:lpstr>
      <vt:lpstr>Challenges for using AE</vt:lpstr>
      <vt:lpstr>Challenges for FFT</vt:lpstr>
      <vt:lpstr>Data</vt:lpstr>
      <vt:lpstr>Expected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一帆 王</dc:creator>
  <cp:lastModifiedBy>一帆 王</cp:lastModifiedBy>
  <cp:revision>2</cp:revision>
  <dcterms:created xsi:type="dcterms:W3CDTF">2024-03-22T00:05:06Z</dcterms:created>
  <dcterms:modified xsi:type="dcterms:W3CDTF">2024-03-22T15:06:38Z</dcterms:modified>
</cp:coreProperties>
</file>